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263" r:id="rId3"/>
    <p:sldId id="817" r:id="rId4"/>
    <p:sldId id="257" r:id="rId5"/>
    <p:sldId id="745" r:id="rId6"/>
    <p:sldId id="772" r:id="rId7"/>
    <p:sldId id="309" r:id="rId8"/>
    <p:sldId id="786" r:id="rId9"/>
    <p:sldId id="793" r:id="rId10"/>
    <p:sldId id="788" r:id="rId11"/>
    <p:sldId id="790" r:id="rId12"/>
    <p:sldId id="791" r:id="rId13"/>
    <p:sldId id="792" r:id="rId14"/>
    <p:sldId id="794" r:id="rId15"/>
    <p:sldId id="787" r:id="rId16"/>
    <p:sldId id="407" r:id="rId17"/>
    <p:sldId id="408" r:id="rId18"/>
    <p:sldId id="409" r:id="rId19"/>
    <p:sldId id="410" r:id="rId20"/>
    <p:sldId id="411" r:id="rId21"/>
    <p:sldId id="412" r:id="rId22"/>
    <p:sldId id="413" r:id="rId23"/>
    <p:sldId id="414" r:id="rId24"/>
    <p:sldId id="795" r:id="rId25"/>
    <p:sldId id="419" r:id="rId26"/>
    <p:sldId id="423" r:id="rId27"/>
    <p:sldId id="782" r:id="rId28"/>
    <p:sldId id="291" r:id="rId29"/>
    <p:sldId id="796" r:id="rId30"/>
    <p:sldId id="298" r:id="rId31"/>
    <p:sldId id="299" r:id="rId32"/>
    <p:sldId id="798" r:id="rId33"/>
    <p:sldId id="361" r:id="rId34"/>
    <p:sldId id="330" r:id="rId35"/>
    <p:sldId id="331" r:id="rId36"/>
    <p:sldId id="797" r:id="rId37"/>
    <p:sldId id="294" r:id="rId38"/>
    <p:sldId id="818" r:id="rId39"/>
    <p:sldId id="819" r:id="rId40"/>
    <p:sldId id="800" r:id="rId41"/>
    <p:sldId id="455" r:id="rId42"/>
    <p:sldId id="501" r:id="rId43"/>
    <p:sldId id="503" r:id="rId44"/>
    <p:sldId id="502" r:id="rId45"/>
    <p:sldId id="820" r:id="rId46"/>
    <p:sldId id="821" r:id="rId47"/>
    <p:sldId id="802" r:id="rId48"/>
    <p:sldId id="799" r:id="rId49"/>
    <p:sldId id="458" r:id="rId50"/>
    <p:sldId id="801" r:id="rId51"/>
    <p:sldId id="341" r:id="rId52"/>
    <p:sldId id="814" r:id="rId53"/>
    <p:sldId id="816" r:id="rId54"/>
    <p:sldId id="815" r:id="rId55"/>
    <p:sldId id="805" r:id="rId56"/>
    <p:sldId id="807" r:id="rId57"/>
    <p:sldId id="808" r:id="rId58"/>
    <p:sldId id="809" r:id="rId59"/>
    <p:sldId id="810" r:id="rId60"/>
    <p:sldId id="811" r:id="rId61"/>
    <p:sldId id="822" r:id="rId62"/>
    <p:sldId id="812" r:id="rId63"/>
    <p:sldId id="813" r:id="rId64"/>
    <p:sldId id="803" r:id="rId65"/>
    <p:sldId id="789" r:id="rId66"/>
    <p:sldId id="326" r:id="rId67"/>
  </p:sldIdLst>
  <p:sldSz cx="9144000" cy="6858000" type="screen4x3"/>
  <p:notesSz cx="7010400"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rman, Peter" initials="GP" lastIdx="1" clrIdx="0">
    <p:extLst>
      <p:ext uri="{19B8F6BF-5375-455C-9EA6-DF929625EA0E}">
        <p15:presenceInfo xmlns:p15="http://schemas.microsoft.com/office/powerpoint/2012/main" userId="S::Peter.Gorman@opm.gov::f26f9138-7f83-446d-8d15-eb933a2c89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5EC"/>
    <a:srgbClr val="CCCCCC"/>
    <a:srgbClr val="303030"/>
    <a:srgbClr val="0098A2"/>
    <a:srgbClr val="FEC900"/>
    <a:srgbClr val="434343"/>
    <a:srgbClr val="FAA619"/>
    <a:srgbClr val="00676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a:tcStyle>
        <a:tcBdr/>
        <a:fill>
          <a:solidFill>
            <a:srgbClr val="E6EEED"/>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212121"/>
          </a:solidFill>
        </a:fill>
      </a:tcStyle>
    </a:band2H>
    <a:firstCol>
      <a:tcTxStyle b="on" i="off">
        <a:font>
          <a:latin typeface="Arial"/>
          <a:ea typeface="Arial"/>
          <a:cs typeface="Arial"/>
        </a:font>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
          <a:latin typeface="Arial"/>
          <a:ea typeface="Arial"/>
          <a:cs typeface="Arial"/>
        </a:font>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4" autoAdjust="0"/>
    <p:restoredTop sz="84299" autoAdjust="0"/>
  </p:normalViewPr>
  <p:slideViewPr>
    <p:cSldViewPr snapToGrid="0" snapToObjects="1">
      <p:cViewPr varScale="1">
        <p:scale>
          <a:sx n="53" d="100"/>
          <a:sy n="53" d="100"/>
        </p:scale>
        <p:origin x="1628" y="44"/>
      </p:cViewPr>
      <p:guideLst>
        <p:guide orient="horz" pos="2136"/>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057409A-AC61-4CA1-A68F-67F711F6026D}" type="datetimeFigureOut">
              <a:rPr lang="en-US" smtClean="0"/>
              <a:t>2/24/2020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64BE04C-502A-419B-BBAD-E394383AD256}" type="slidenum">
              <a:rPr lang="en-US" smtClean="0"/>
              <a:t>‹#›</a:t>
            </a:fld>
            <a:endParaRPr lang="en-US"/>
          </a:p>
        </p:txBody>
      </p:sp>
    </p:spTree>
    <p:extLst>
      <p:ext uri="{BB962C8B-B14F-4D97-AF65-F5344CB8AC3E}">
        <p14:creationId xmlns:p14="http://schemas.microsoft.com/office/powerpoint/2010/main" val="371533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81100" y="696913"/>
            <a:ext cx="4648200" cy="3486150"/>
          </a:xfrm>
          <a:prstGeom prst="rect">
            <a:avLst/>
          </a:prstGeom>
        </p:spPr>
        <p:txBody>
          <a:bodyPr lIns="93177" tIns="46589" rIns="93177" bIns="46589"/>
          <a:lstStyle/>
          <a:p>
            <a:endParaRPr/>
          </a:p>
        </p:txBody>
      </p:sp>
      <p:sp>
        <p:nvSpPr>
          <p:cNvPr id="107" name="Shape 107"/>
          <p:cNvSpPr>
            <a:spLocks noGrp="1"/>
          </p:cNvSpPr>
          <p:nvPr>
            <p:ph type="body" sz="quarter" idx="1"/>
          </p:nvPr>
        </p:nvSpPr>
        <p:spPr>
          <a:xfrm>
            <a:off x="934720" y="4415790"/>
            <a:ext cx="5140960" cy="4183380"/>
          </a:xfrm>
          <a:prstGeom prst="rect">
            <a:avLst/>
          </a:prstGeom>
        </p:spPr>
        <p:txBody>
          <a:bodyPr lIns="93177" tIns="46589" rIns="93177" bIns="46589"/>
          <a:lstStyle/>
          <a:p>
            <a:endParaRPr/>
          </a:p>
        </p:txBody>
      </p:sp>
    </p:spTree>
    <p:extLst>
      <p:ext uri="{BB962C8B-B14F-4D97-AF65-F5344CB8AC3E}">
        <p14:creationId xmlns:p14="http://schemas.microsoft.com/office/powerpoint/2010/main" val="3855296182"/>
      </p:ext>
    </p:extLst>
  </p:cSld>
  <p:clrMap bg1="lt1" tx1="dk1" bg2="lt2" tx2="dk2" accent1="accent1" accent2="accent2" accent3="accent3" accent4="accent4" accent5="accent5" accent6="accent6" hlink="hlink" folHlink="folHlink"/>
  <p:notesStyle>
    <a:lvl1pPr latinLnBrk="0">
      <a:defRPr>
        <a:latin typeface="Helvetica Neue"/>
        <a:ea typeface="Helvetica Neue"/>
        <a:cs typeface="Helvetica Neue"/>
        <a:sym typeface="Helvetica Neue"/>
      </a:defRPr>
    </a:lvl1pPr>
    <a:lvl2pPr indent="228600" latinLnBrk="0">
      <a:defRPr>
        <a:latin typeface="Helvetica Neue"/>
        <a:ea typeface="Helvetica Neue"/>
        <a:cs typeface="Helvetica Neue"/>
        <a:sym typeface="Helvetica Neue"/>
      </a:defRPr>
    </a:lvl2pPr>
    <a:lvl3pPr indent="457200" latinLnBrk="0">
      <a:defRPr>
        <a:latin typeface="Helvetica Neue"/>
        <a:ea typeface="Helvetica Neue"/>
        <a:cs typeface="Helvetica Neue"/>
        <a:sym typeface="Helvetica Neue"/>
      </a:defRPr>
    </a:lvl3pPr>
    <a:lvl4pPr indent="685800" latinLnBrk="0">
      <a:defRPr>
        <a:latin typeface="Helvetica Neue"/>
        <a:ea typeface="Helvetica Neue"/>
        <a:cs typeface="Helvetica Neue"/>
        <a:sym typeface="Helvetica Neue"/>
      </a:defRPr>
    </a:lvl4pPr>
    <a:lvl5pPr indent="914400" latinLnBrk="0">
      <a:defRPr>
        <a:latin typeface="Helvetica Neue"/>
        <a:ea typeface="Helvetica Neue"/>
        <a:cs typeface="Helvetica Neue"/>
        <a:sym typeface="Helvetica Neue"/>
      </a:defRPr>
    </a:lvl5pPr>
    <a:lvl6pPr indent="1143000" latinLnBrk="0">
      <a:defRPr>
        <a:latin typeface="Helvetica Neue"/>
        <a:ea typeface="Helvetica Neue"/>
        <a:cs typeface="Helvetica Neue"/>
        <a:sym typeface="Helvetica Neue"/>
      </a:defRPr>
    </a:lvl6pPr>
    <a:lvl7pPr indent="1371600" latinLnBrk="0">
      <a:defRPr>
        <a:latin typeface="Helvetica Neue"/>
        <a:ea typeface="Helvetica Neue"/>
        <a:cs typeface="Helvetica Neue"/>
        <a:sym typeface="Helvetica Neue"/>
      </a:defRPr>
    </a:lvl7pPr>
    <a:lvl8pPr indent="1600200" latinLnBrk="0">
      <a:defRPr>
        <a:latin typeface="Helvetica Neue"/>
        <a:ea typeface="Helvetica Neue"/>
        <a:cs typeface="Helvetica Neue"/>
        <a:sym typeface="Helvetica Neue"/>
      </a:defRPr>
    </a:lvl8pPr>
    <a:lvl9pPr indent="1828800" latinLnBrk="0">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youtu.be/jTageuhPfA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youtube.com/watch?v=JSnB06um5r4"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vimeo.com/51887079"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490606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1528921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608459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238791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mn-lt"/>
                <a:ea typeface="+mn-ea"/>
                <a:cs typeface="+mn-cs"/>
                <a:sym typeface="Helvetica Neue"/>
              </a:rPr>
              <a:t>MJ</a:t>
            </a:r>
            <a:endParaRPr lang="en-US" b="0" i="0" dirty="0">
              <a:effectLst/>
              <a:latin typeface="+mn-lt"/>
              <a:ea typeface="+mn-ea"/>
              <a:cs typeface="+mn-cs"/>
              <a:sym typeface="Helvetica Neue"/>
            </a:endParaRPr>
          </a:p>
        </p:txBody>
      </p:sp>
    </p:spTree>
    <p:extLst>
      <p:ext uri="{BB962C8B-B14F-4D97-AF65-F5344CB8AC3E}">
        <p14:creationId xmlns:p14="http://schemas.microsoft.com/office/powerpoint/2010/main" val="2244715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2511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1081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662698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0678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i="0" dirty="0">
                <a:effectLst/>
                <a:latin typeface="Helvetica Neue"/>
                <a:ea typeface="Helvetica Neue"/>
                <a:cs typeface="Helvetica Neue"/>
                <a:sym typeface="Helvetica Neue"/>
              </a:rPr>
              <a:t>MJ</a:t>
            </a:r>
            <a:endParaRPr lang="en-US" sz="1400" b="0" i="0" dirty="0">
              <a:effectLst/>
              <a:latin typeface="Helvetica Neue"/>
              <a:ea typeface="Helvetica Neue"/>
              <a:cs typeface="Helvetica Neue"/>
              <a:sym typeface="Helvetica Neue"/>
            </a:endParaRPr>
          </a:p>
          <a:p>
            <a:pPr>
              <a:lnSpc>
                <a:spcPct val="110000"/>
              </a:lnSpc>
              <a:spcBef>
                <a:spcPts val="900"/>
              </a:spcBef>
              <a:defRPr sz="1300">
                <a:solidFill>
                  <a:srgbClr val="CCCCCC"/>
                </a:solidFill>
                <a:latin typeface="+mn-lt"/>
                <a:ea typeface="+mn-ea"/>
                <a:cs typeface="+mn-cs"/>
                <a:sym typeface="Helvetica"/>
              </a:defRPr>
            </a:pPr>
            <a:endParaRPr lang="en-US" sz="1800" b="0" dirty="0">
              <a:solidFill>
                <a:srgbClr val="FAA619"/>
              </a:solidFill>
              <a:latin typeface="Helvetica Neue"/>
              <a:ea typeface="Helvetica Neue"/>
              <a:cs typeface="Helvetica Neue"/>
              <a:sym typeface="Helvetica"/>
            </a:endParaRPr>
          </a:p>
          <a:p>
            <a:pPr>
              <a:lnSpc>
                <a:spcPct val="110000"/>
              </a:lnSpc>
              <a:spcBef>
                <a:spcPts val="900"/>
              </a:spcBef>
              <a:defRPr sz="1300">
                <a:solidFill>
                  <a:srgbClr val="CCCCCC"/>
                </a:solidFill>
                <a:latin typeface="+mn-lt"/>
                <a:ea typeface="+mn-ea"/>
                <a:cs typeface="+mn-cs"/>
                <a:sym typeface="Helvetica"/>
              </a:defRPr>
            </a:pPr>
            <a:r>
              <a:rPr lang="en-US" sz="1800" b="0" dirty="0">
                <a:solidFill>
                  <a:srgbClr val="FAA619"/>
                </a:solidFill>
                <a:latin typeface="Helvetica Neue"/>
                <a:ea typeface="Helvetica Neue"/>
                <a:cs typeface="Helvetica Neue"/>
                <a:sym typeface="Helvetica"/>
              </a:rPr>
              <a:t>Meaning</a:t>
            </a:r>
            <a:r>
              <a:rPr lang="en-US" sz="1800" dirty="0">
                <a:solidFill>
                  <a:srgbClr val="CCCCCC"/>
                </a:solidFill>
                <a:latin typeface="Helvetica Neue"/>
                <a:ea typeface="Helvetica Neue"/>
                <a:cs typeface="Helvetica Neue"/>
                <a:sym typeface="Helvetica"/>
              </a:rPr>
              <a:t> is generated by asking questions like:</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is this saying about a particular context?</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caused or prompted the person to think/say this?</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If I read between the lines, does it speak to something larger?</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about this situation would lead a person to say this or do this? </a:t>
            </a:r>
            <a:br>
              <a:rPr lang="en-US" sz="1800" dirty="0">
                <a:solidFill>
                  <a:srgbClr val="CCCCCC"/>
                </a:solidFill>
                <a:latin typeface="Helvetica Neue"/>
                <a:ea typeface="Helvetica Neue"/>
                <a:cs typeface="Helvetica Neue"/>
                <a:sym typeface="Helvetica"/>
              </a:rPr>
            </a:br>
            <a:r>
              <a:rPr lang="en-US" sz="1800" dirty="0">
                <a:solidFill>
                  <a:srgbClr val="CCCCCC"/>
                </a:solidFill>
                <a:latin typeface="Helvetica Neue"/>
                <a:ea typeface="Helvetica Neue"/>
                <a:cs typeface="Helvetica Neue"/>
                <a:sym typeface="Helvetica"/>
              </a:rPr>
              <a:t>(Go back and remember the context for this moment)</a:t>
            </a:r>
          </a:p>
          <a:p>
            <a:endParaRPr lang="en-US" dirty="0"/>
          </a:p>
        </p:txBody>
      </p:sp>
    </p:spTree>
    <p:extLst>
      <p:ext uri="{BB962C8B-B14F-4D97-AF65-F5344CB8AC3E}">
        <p14:creationId xmlns:p14="http://schemas.microsoft.com/office/powerpoint/2010/main" val="1735158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549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1877081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719867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954496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7837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MJ</a:t>
            </a:r>
          </a:p>
        </p:txBody>
      </p:sp>
    </p:spTree>
    <p:extLst>
      <p:ext uri="{BB962C8B-B14F-4D97-AF65-F5344CB8AC3E}">
        <p14:creationId xmlns:p14="http://schemas.microsoft.com/office/powerpoint/2010/main" val="1651889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17322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441163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089617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i="0" dirty="0">
                <a:effectLst/>
                <a:latin typeface="Helvetica Neue"/>
                <a:ea typeface="Helvetica Neue"/>
                <a:cs typeface="Helvetica Neue"/>
                <a:sym typeface="Helvetica Neue"/>
              </a:rPr>
              <a:t>MJ</a:t>
            </a:r>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24675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PG</a:t>
            </a:r>
          </a:p>
        </p:txBody>
      </p:sp>
    </p:spTree>
    <p:extLst>
      <p:ext uri="{BB962C8B-B14F-4D97-AF65-F5344CB8AC3E}">
        <p14:creationId xmlns:p14="http://schemas.microsoft.com/office/powerpoint/2010/main" val="156184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10015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697962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362869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goal is quantity</a:t>
            </a:r>
            <a:r>
              <a:rPr lang="en-US" dirty="0"/>
              <a:t> not quality (Quality comes later) / “write first, </a:t>
            </a:r>
            <a:r>
              <a:rPr lang="en-US" b="0" dirty="0"/>
              <a:t>edit</a:t>
            </a:r>
            <a:r>
              <a:rPr lang="en-US" dirty="0"/>
              <a:t> later” (they’re not the same)</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a:t>
            </a:r>
            <a:r>
              <a:rPr lang="en-US" dirty="0"/>
              <a:t> </a:t>
            </a:r>
            <a:r>
              <a:rPr lang="en-US" b="1" dirty="0"/>
              <a:t>judging/trust : </a:t>
            </a:r>
            <a:r>
              <a:rPr lang="en-US" dirty="0"/>
              <a:t>no idea is stupid, obvious, absurd, silly, impossible // but also: not trying to reach consensus (Consensus comes later)</a:t>
            </a:r>
            <a:br>
              <a:rPr lang="en-US" dirty="0"/>
            </a:br>
            <a:br>
              <a:rPr lang="en-US" dirty="0"/>
            </a:br>
            <a:r>
              <a:rPr lang="en-US" b="1" dirty="0"/>
              <a:t>yes, and… </a:t>
            </a:r>
            <a:r>
              <a:rPr lang="en-US" dirty="0"/>
              <a:t>Generate/Additive (Reductive comes later) </a:t>
            </a:r>
            <a:br>
              <a:rPr lang="en-US" dirty="0"/>
            </a:b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Magic wand </a:t>
            </a:r>
            <a:r>
              <a:rPr lang="en-US" dirty="0"/>
              <a:t>it! How might we … without constraints? Money? Permission/approval? Tech?</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but maybe also </a:t>
            </a:r>
            <a:r>
              <a:rPr lang="en-US" b="1" dirty="0"/>
              <a:t>draw</a:t>
            </a:r>
            <a:r>
              <a:rPr lang="en-US" dirty="0"/>
              <a:t>. Just </a:t>
            </a:r>
            <a:r>
              <a:rPr lang="en-US" i="1" dirty="0"/>
              <a:t>don’t</a:t>
            </a:r>
            <a:r>
              <a:rPr lang="en-US" dirty="0"/>
              <a:t> let ideas disappear into the ether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415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Shape 1287"/>
          <p:cNvSpPr>
            <a:spLocks noGrp="1" noRot="1" noChangeAspect="1"/>
          </p:cNvSpPr>
          <p:nvPr>
            <p:ph type="sldImg"/>
          </p:nvPr>
        </p:nvSpPr>
        <p:spPr>
          <a:prstGeom prst="rect">
            <a:avLst/>
          </a:prstGeom>
        </p:spPr>
        <p:txBody>
          <a:bodyPr/>
          <a:lstStyle/>
          <a:p>
            <a:endParaRPr/>
          </a:p>
        </p:txBody>
      </p:sp>
      <p:sp>
        <p:nvSpPr>
          <p:cNvPr id="1288" name="Shape 1288"/>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3962806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7" name="Shape 1287"/>
          <p:cNvSpPr>
            <a:spLocks noGrp="1" noRot="1" noChangeAspect="1"/>
          </p:cNvSpPr>
          <p:nvPr>
            <p:ph type="sldImg"/>
          </p:nvPr>
        </p:nvSpPr>
        <p:spPr>
          <a:prstGeom prst="rect">
            <a:avLst/>
          </a:prstGeom>
        </p:spPr>
        <p:txBody>
          <a:bodyPr/>
          <a:lstStyle/>
          <a:p>
            <a:endParaRPr/>
          </a:p>
        </p:txBody>
      </p:sp>
      <p:sp>
        <p:nvSpPr>
          <p:cNvPr id="1288" name="Shape 1288"/>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629519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3422343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540521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939073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637710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947179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96287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29989499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254287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320010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1245629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2224836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JC</a:t>
            </a:r>
          </a:p>
        </p:txBody>
      </p:sp>
    </p:spTree>
    <p:extLst>
      <p:ext uri="{BB962C8B-B14F-4D97-AF65-F5344CB8AC3E}">
        <p14:creationId xmlns:p14="http://schemas.microsoft.com/office/powerpoint/2010/main" val="2181514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NJ</a:t>
            </a:r>
          </a:p>
        </p:txBody>
      </p:sp>
    </p:spTree>
    <p:extLst>
      <p:ext uri="{BB962C8B-B14F-4D97-AF65-F5344CB8AC3E}">
        <p14:creationId xmlns:p14="http://schemas.microsoft.com/office/powerpoint/2010/main" val="579971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p:txBody>
      </p:sp>
    </p:spTree>
    <p:extLst>
      <p:ext uri="{BB962C8B-B14F-4D97-AF65-F5344CB8AC3E}">
        <p14:creationId xmlns:p14="http://schemas.microsoft.com/office/powerpoint/2010/main" val="3054109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p:txBody>
      </p:sp>
    </p:spTree>
    <p:extLst>
      <p:ext uri="{BB962C8B-B14F-4D97-AF65-F5344CB8AC3E}">
        <p14:creationId xmlns:p14="http://schemas.microsoft.com/office/powerpoint/2010/main" val="463075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NJ</a:t>
            </a:r>
          </a:p>
        </p:txBody>
      </p:sp>
    </p:spTree>
    <p:extLst>
      <p:ext uri="{BB962C8B-B14F-4D97-AF65-F5344CB8AC3E}">
        <p14:creationId xmlns:p14="http://schemas.microsoft.com/office/powerpoint/2010/main" val="1420758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PG</a:t>
            </a:r>
          </a:p>
        </p:txBody>
      </p:sp>
    </p:spTree>
    <p:extLst>
      <p:ext uri="{BB962C8B-B14F-4D97-AF65-F5344CB8AC3E}">
        <p14:creationId xmlns:p14="http://schemas.microsoft.com/office/powerpoint/2010/main" val="326610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p:txBody>
      </p:sp>
    </p:spTree>
    <p:extLst>
      <p:ext uri="{BB962C8B-B14F-4D97-AF65-F5344CB8AC3E}">
        <p14:creationId xmlns:p14="http://schemas.microsoft.com/office/powerpoint/2010/main" val="1345822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23498811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2" name="Shape 1452"/>
          <p:cNvSpPr>
            <a:spLocks noGrp="1" noRot="1" noChangeAspect="1"/>
          </p:cNvSpPr>
          <p:nvPr>
            <p:ph type="sldImg"/>
          </p:nvPr>
        </p:nvSpPr>
        <p:spPr>
          <a:prstGeom prst="rect">
            <a:avLst/>
          </a:prstGeom>
        </p:spPr>
        <p:txBody>
          <a:bodyPr/>
          <a:lstStyle/>
          <a:p>
            <a:endParaRPr/>
          </a:p>
        </p:txBody>
      </p:sp>
      <p:sp>
        <p:nvSpPr>
          <p:cNvPr id="1453" name="Shape 1453"/>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a:p>
            <a:endParaRPr lang="en-US" dirty="0"/>
          </a:p>
          <a:p>
            <a:r>
              <a:rPr lang="en-US" dirty="0"/>
              <a:t>P</a:t>
            </a:r>
            <a:r>
              <a:rPr dirty="0"/>
              <a:t>rototyping is a </a:t>
            </a:r>
            <a:r>
              <a:rPr b="1" dirty="0"/>
              <a:t>series of small experiments </a:t>
            </a:r>
            <a:r>
              <a:rPr dirty="0"/>
              <a:t>that helps us to </a:t>
            </a:r>
            <a:r>
              <a:rPr b="1" dirty="0"/>
              <a:t>better</a:t>
            </a:r>
            <a:r>
              <a:rPr lang="en-US" b="1" dirty="0"/>
              <a:t> </a:t>
            </a:r>
            <a:r>
              <a:rPr b="1" dirty="0"/>
              <a:t>understand </a:t>
            </a:r>
            <a:r>
              <a:rPr dirty="0"/>
              <a:t>what we’re trying to build, the context or environments within</a:t>
            </a:r>
            <a:r>
              <a:rPr lang="en-US" dirty="0"/>
              <a:t> </a:t>
            </a:r>
            <a:r>
              <a:rPr dirty="0"/>
              <a:t>which our product, service, or process will live, and </a:t>
            </a:r>
            <a:r>
              <a:rPr lang="en-US" dirty="0"/>
              <a:t>to test our</a:t>
            </a:r>
            <a:r>
              <a:rPr dirty="0"/>
              <a:t> underlying/hidden assumptions</a:t>
            </a:r>
            <a:r>
              <a:rPr lang="en-US" dirty="0"/>
              <a:t>.</a:t>
            </a:r>
            <a:endParaRPr dirty="0"/>
          </a:p>
          <a:p>
            <a:endParaRPr dirty="0"/>
          </a:p>
          <a:p>
            <a:pPr>
              <a:defRPr b="1"/>
            </a:pPr>
            <a:r>
              <a:rPr dirty="0"/>
              <a:t>can take many forms; </a:t>
            </a:r>
            <a:r>
              <a:rPr b="0" dirty="0"/>
              <a:t>it might be a sketch, a model made of cardboard, or a role-playing simulation of a service, </a:t>
            </a:r>
          </a:p>
          <a:p>
            <a:endParaRPr b="0" dirty="0"/>
          </a:p>
          <a:p>
            <a:pPr>
              <a:defRPr b="1"/>
            </a:pPr>
            <a:r>
              <a:rPr dirty="0"/>
              <a:t>But must be tangible: </a:t>
            </a:r>
            <a:r>
              <a:rPr b="0" dirty="0"/>
              <a:t>Allows you to </a:t>
            </a:r>
            <a:r>
              <a:rPr b="0" i="1" dirty="0"/>
              <a:t>observe</a:t>
            </a:r>
            <a:r>
              <a:rPr b="0" dirty="0"/>
              <a:t> someone interact with, or </a:t>
            </a:r>
            <a:r>
              <a:rPr b="0" i="1" dirty="0"/>
              <a:t>ask</a:t>
            </a:r>
            <a:r>
              <a:rPr b="0" dirty="0"/>
              <a:t> for direct feedback about</a:t>
            </a:r>
            <a:r>
              <a:rPr lang="en-US" b="0" dirty="0"/>
              <a:t>.</a:t>
            </a:r>
            <a:endParaRPr b="0" dirty="0"/>
          </a:p>
        </p:txBody>
      </p:sp>
    </p:spTree>
    <p:extLst>
      <p:ext uri="{BB962C8B-B14F-4D97-AF65-F5344CB8AC3E}">
        <p14:creationId xmlns:p14="http://schemas.microsoft.com/office/powerpoint/2010/main" val="1396689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30934899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1507360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7342723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15905082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24239055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1896634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endParaRPr lang="en-US" dirty="0"/>
          </a:p>
        </p:txBody>
      </p:sp>
    </p:spTree>
    <p:extLst>
      <p:ext uri="{BB962C8B-B14F-4D97-AF65-F5344CB8AC3E}">
        <p14:creationId xmlns:p14="http://schemas.microsoft.com/office/powerpoint/2010/main" val="2224606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McDonalds “</a:t>
            </a:r>
            <a:r>
              <a:rPr lang="en-US" b="0" dirty="0" err="1"/>
              <a:t>Speedee</a:t>
            </a:r>
            <a:r>
              <a:rPr lang="en-US" b="0" dirty="0"/>
              <a:t> System”: </a:t>
            </a:r>
            <a:r>
              <a:rPr lang="en-US" sz="1800" u="sng" dirty="0">
                <a:effectLst/>
                <a:latin typeface="Helvetica Neue"/>
                <a:ea typeface="Helvetica Neue"/>
                <a:cs typeface="Helvetica Neue"/>
                <a:sym typeface="Helvetica Neue"/>
                <a:hlinkClick r:id="rId3"/>
              </a:rPr>
              <a:t>https://youtu.be/jTageuhPfAM</a:t>
            </a:r>
            <a:endParaRPr lang="en-US" sz="18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1236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342239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pPr marL="0" marR="0" lvl="0" indent="0" defTabSz="914400" eaLnBrk="1" fontAlgn="auto" latinLnBrk="0" hangingPunct="1">
              <a:lnSpc>
                <a:spcPct val="100000"/>
              </a:lnSpc>
              <a:spcBef>
                <a:spcPts val="0"/>
              </a:spcBef>
              <a:spcAft>
                <a:spcPts val="0"/>
              </a:spcAft>
              <a:buClrTx/>
              <a:buSzTx/>
              <a:buFontTx/>
              <a:buNone/>
              <a:tabLst/>
              <a:defRPr/>
            </a:pPr>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dirty="0"/>
              <a:t>Google Glass Video: </a:t>
            </a:r>
            <a:r>
              <a:rPr lang="en-US" dirty="0">
                <a:hlinkClick r:id="rId3"/>
              </a:rPr>
              <a:t>https://www.youtube.com/watch?v=JSnB06um5r4</a:t>
            </a:r>
            <a:endParaRPr lang="en-US" dirty="0"/>
          </a:p>
        </p:txBody>
      </p:sp>
    </p:spTree>
    <p:extLst>
      <p:ext uri="{BB962C8B-B14F-4D97-AF65-F5344CB8AC3E}">
        <p14:creationId xmlns:p14="http://schemas.microsoft.com/office/powerpoint/2010/main" val="278534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a:p>
            <a:pPr marL="0" marR="0" lvl="0" indent="0" defTabSz="914400" eaLnBrk="1" fontAlgn="auto" latinLnBrk="0" hangingPunct="1">
              <a:lnSpc>
                <a:spcPct val="100000"/>
              </a:lnSpc>
              <a:spcBef>
                <a:spcPts val="0"/>
              </a:spcBef>
              <a:spcAft>
                <a:spcPts val="0"/>
              </a:spcAft>
              <a:buClrTx/>
              <a:buSzTx/>
              <a:buFontTx/>
              <a:buNone/>
              <a:tabLst/>
              <a:defRPr/>
            </a:pPr>
            <a:endParaRPr lang="en-US" b="1"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Wind powered landmine detector: </a:t>
            </a:r>
            <a:r>
              <a:rPr lang="en-US" dirty="0">
                <a:hlinkClick r:id="rId3"/>
              </a:rPr>
              <a:t>https://vimeo.com/51887079</a:t>
            </a:r>
            <a:endParaRPr lang="en-US" dirty="0"/>
          </a:p>
        </p:txBody>
      </p:sp>
    </p:spTree>
    <p:extLst>
      <p:ext uri="{BB962C8B-B14F-4D97-AF65-F5344CB8AC3E}">
        <p14:creationId xmlns:p14="http://schemas.microsoft.com/office/powerpoint/2010/main" val="26800969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a:t>PG</a:t>
            </a:r>
          </a:p>
        </p:txBody>
      </p:sp>
    </p:spTree>
    <p:extLst>
      <p:ext uri="{BB962C8B-B14F-4D97-AF65-F5344CB8AC3E}">
        <p14:creationId xmlns:p14="http://schemas.microsoft.com/office/powerpoint/2010/main" val="11347220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PG</a:t>
            </a:r>
            <a:endParaRPr lang="en-US" dirty="0"/>
          </a:p>
        </p:txBody>
      </p:sp>
    </p:spTree>
    <p:extLst>
      <p:ext uri="{BB962C8B-B14F-4D97-AF65-F5344CB8AC3E}">
        <p14:creationId xmlns:p14="http://schemas.microsoft.com/office/powerpoint/2010/main" val="20854487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p:txBody>
      </p:sp>
    </p:spTree>
    <p:extLst>
      <p:ext uri="{BB962C8B-B14F-4D97-AF65-F5344CB8AC3E}">
        <p14:creationId xmlns:p14="http://schemas.microsoft.com/office/powerpoint/2010/main" val="2254380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4253122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MJ</a:t>
            </a:r>
            <a:endParaRPr lang="en-US" b="1" dirty="0"/>
          </a:p>
        </p:txBody>
      </p:sp>
    </p:spTree>
    <p:extLst>
      <p:ext uri="{BB962C8B-B14F-4D97-AF65-F5344CB8AC3E}">
        <p14:creationId xmlns:p14="http://schemas.microsoft.com/office/powerpoint/2010/main" val="368487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MJ</a:t>
            </a:r>
          </a:p>
        </p:txBody>
      </p:sp>
    </p:spTree>
    <p:extLst>
      <p:ext uri="{BB962C8B-B14F-4D97-AF65-F5344CB8AC3E}">
        <p14:creationId xmlns:p14="http://schemas.microsoft.com/office/powerpoint/2010/main" val="2892423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002909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lang="en-US" b="1" dirty="0"/>
              <a:t>MJ</a:t>
            </a:r>
          </a:p>
        </p:txBody>
      </p:sp>
    </p:spTree>
    <p:extLst>
      <p:ext uri="{BB962C8B-B14F-4D97-AF65-F5344CB8AC3E}">
        <p14:creationId xmlns:p14="http://schemas.microsoft.com/office/powerpoint/2010/main" val="379658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defRPr sz="2800"/>
            </a:lvl1pPr>
            <a:lvl2pPr algn="ctr">
              <a:lnSpc>
                <a:spcPct val="100000"/>
              </a:lnSpc>
              <a:spcBef>
                <a:spcPts val="0"/>
              </a:spcBef>
              <a:defRPr sz="2800"/>
            </a:lvl2pPr>
            <a:lvl3pPr algn="ctr">
              <a:lnSpc>
                <a:spcPct val="100000"/>
              </a:lnSpc>
              <a:spcBef>
                <a:spcPts val="0"/>
              </a:spcBef>
              <a:defRPr sz="2800"/>
            </a:lvl3pPr>
            <a:lvl4pPr algn="ctr">
              <a:lnSpc>
                <a:spcPct val="100000"/>
              </a:lnSpc>
              <a:spcBef>
                <a:spcPts val="0"/>
              </a:spcBef>
              <a:defRPr sz="2800"/>
            </a:lvl4pPr>
            <a:lvl5pPr algn="ctr">
              <a:lnSpc>
                <a:spcPct val="100000"/>
              </a:lnSpc>
              <a:spcBef>
                <a:spcPts val="0"/>
              </a:spcBef>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Rectangle"/>
          <p:cNvSpPr>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Rectangle"/>
          <p:cNvSpPr/>
          <p:nvPr/>
        </p:nvSpPr>
        <p:spPr>
          <a:xfrm>
            <a:off x="4572000" y="32"/>
            <a:ext cx="4572000" cy="6858001"/>
          </a:xfrm>
          <a:prstGeom prst="rect">
            <a:avLst/>
          </a:prstGeom>
          <a:solidFill>
            <a:srgbClr val="303030"/>
          </a:solidFill>
          <a:ln w="12700">
            <a:miter lim="400000"/>
          </a:ln>
        </p:spPr>
        <p:txBody>
          <a:bodyPr lIns="45719" rIns="45719" anchor="ctr"/>
          <a:lstStyle/>
          <a:p>
            <a:pPr>
              <a:defRPr>
                <a:solidFill>
                  <a:srgbClr val="000000"/>
                </a:solidFill>
              </a:defRPr>
            </a:pPr>
            <a:endParaRPr/>
          </a:p>
        </p:txBody>
      </p:sp>
      <p:sp>
        <p:nvSpPr>
          <p:cNvPr id="73" name="Title Text"/>
          <p:cNvSpPr>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r>
              <a:t>Body Level One</a:t>
            </a:r>
          </a:p>
          <a:p>
            <a:pPr lvl="1"/>
            <a:r>
              <a:t>Body Level Two</a:t>
            </a:r>
          </a:p>
          <a:p>
            <a:pPr lvl="2"/>
            <a:r>
              <a:t>Body Level Three</a:t>
            </a:r>
          </a:p>
          <a:p>
            <a:pPr lvl="3"/>
            <a:r>
              <a:t>Body Level Four</a:t>
            </a:r>
          </a:p>
          <a:p>
            <a:pPr lvl="4"/>
            <a:r>
              <a:t>Body Level Five</a:t>
            </a:r>
          </a:p>
        </p:txBody>
      </p:sp>
      <p:sp>
        <p:nvSpPr>
          <p:cNvPr id="75" name="Rectangle"/>
          <p:cNvSpPr>
            <a:spLocks noGrp="1"/>
          </p:cNvSpPr>
          <p:nvPr>
            <p:ph type="body" sz="half" idx="13"/>
          </p:nvPr>
        </p:nvSpPr>
        <p:spPr>
          <a:xfrm>
            <a:off x="4939500" y="965599"/>
            <a:ext cx="3837000" cy="4926902"/>
          </a:xfrm>
          <a:prstGeom prst="rect">
            <a:avLst/>
          </a:prstGeom>
        </p:spPr>
        <p:txBody>
          <a:bodyPr anchor="ctr"/>
          <a:lstStyle/>
          <a:p>
            <a:pPr>
              <a:defRPr>
                <a:solidFill>
                  <a:srgbClr val="FFFFFF"/>
                </a:solidFill>
              </a:defRPr>
            </a:pP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2.jpe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e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0" y="2091367"/>
            <a:ext cx="2028121" cy="779167"/>
          </a:xfrm>
          <a:prstGeom prst="rect">
            <a:avLst/>
          </a:prstGeom>
          <a:solidFill>
            <a:srgbClr val="0098A2"/>
          </a:solidFill>
          <a:ln w="12700">
            <a:miter lim="400000"/>
          </a:ln>
        </p:spPr>
        <p:txBody>
          <a:bodyPr lIns="45719" rIns="45719" anchor="ctr"/>
          <a:lstStyle/>
          <a:p>
            <a:pPr>
              <a:defRPr>
                <a:solidFill>
                  <a:srgbClr val="000000"/>
                </a:solidFill>
              </a:defRPr>
            </a:pPr>
            <a:endParaRPr/>
          </a:p>
        </p:txBody>
      </p:sp>
      <p:sp>
        <p:nvSpPr>
          <p:cNvPr id="128" name="Enrique Martínez | enrique.Martinez@opm.gov…"/>
          <p:cNvSpPr>
            <a:spLocks noGrp="1"/>
          </p:cNvSpPr>
          <p:nvPr>
            <p:ph type="body" sz="quarter" idx="1"/>
          </p:nvPr>
        </p:nvSpPr>
        <p:spPr>
          <a:xfrm>
            <a:off x="2455199" y="5330280"/>
            <a:ext cx="5198980" cy="1031709"/>
          </a:xfrm>
          <a:prstGeom prst="rect">
            <a:avLst/>
          </a:prstGeom>
        </p:spPr>
        <p:txBody>
          <a:bodyPr anchor="b">
            <a:noAutofit/>
          </a:bodyPr>
          <a:lstStyle/>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Peter Gorman | </a:t>
            </a:r>
            <a:r>
              <a:rPr lang="en-US" sz="1890" dirty="0">
                <a:solidFill>
                  <a:srgbClr val="FAA619"/>
                </a:solidFill>
                <a:uFill>
                  <a:solidFill>
                    <a:schemeClr val="accent5"/>
                  </a:solidFill>
                </a:uFill>
                <a:sym typeface="Helvetica"/>
              </a:rPr>
              <a:t>peter.gorman@opm.gov</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uFill>
                  <a:solidFill>
                    <a:schemeClr val="accent5"/>
                  </a:solidFill>
                </a:uFill>
                <a:sym typeface="Helvetica"/>
              </a:rPr>
              <a:t>Mina Jafarpoor | </a:t>
            </a:r>
            <a:r>
              <a:rPr lang="en-US" sz="1890" dirty="0">
                <a:solidFill>
                  <a:srgbClr val="FAA619"/>
                </a:solidFill>
                <a:uFill>
                  <a:solidFill>
                    <a:schemeClr val="accent5"/>
                  </a:solidFill>
                </a:uFill>
                <a:sym typeface="Helvetica"/>
              </a:rPr>
              <a:t>mina.jafarpoor@opm.gov</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Judy Conley | </a:t>
            </a:r>
            <a:r>
              <a:rPr lang="en-US" sz="1890" dirty="0">
                <a:solidFill>
                  <a:srgbClr val="FAA619"/>
                </a:solidFill>
                <a:uFill>
                  <a:solidFill>
                    <a:schemeClr val="accent5"/>
                  </a:solidFill>
                </a:uFill>
                <a:sym typeface="Helvetica"/>
              </a:rPr>
              <a:t>judy.conley@navy.mil</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Nick Jones | </a:t>
            </a:r>
            <a:r>
              <a:rPr lang="en-US" sz="1890" dirty="0">
                <a:solidFill>
                  <a:srgbClr val="FAA619"/>
                </a:solidFill>
                <a:uFill>
                  <a:solidFill>
                    <a:schemeClr val="accent5"/>
                  </a:solidFill>
                </a:uFill>
                <a:sym typeface="Helvetica"/>
              </a:rPr>
              <a:t>nicholas.j.jones1@navy.mil</a:t>
            </a:r>
          </a:p>
        </p:txBody>
      </p:sp>
      <p:sp>
        <p:nvSpPr>
          <p:cNvPr id="12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31" name="plusses to scale - orange.pdf" descr="plusses to scale - orang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3350049"/>
            <a:ext cx="9144000" cy="1515534"/>
          </a:xfrm>
          <a:prstGeom prst="rect">
            <a:avLst/>
          </a:prstGeom>
          <a:ln w="12700">
            <a:miter lim="400000"/>
          </a:ln>
        </p:spPr>
      </p:pic>
      <p:sp>
        <p:nvSpPr>
          <p:cNvPr id="11" name="Day 2"/>
          <p:cNvSpPr/>
          <p:nvPr/>
        </p:nvSpPr>
        <p:spPr>
          <a:xfrm>
            <a:off x="457076" y="2132311"/>
            <a:ext cx="1528841" cy="75884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rmAutofit lnSpcReduction="10000"/>
          </a:bodyPr>
          <a:lstStyle>
            <a:lvl1pPr defTabSz="749808">
              <a:defRPr sz="3936" b="1">
                <a:latin typeface="+mn-lt"/>
                <a:ea typeface="+mn-ea"/>
                <a:cs typeface="+mn-cs"/>
                <a:sym typeface="Helvetica"/>
              </a:defRPr>
            </a:lvl1pPr>
          </a:lstStyle>
          <a:p>
            <a:r>
              <a:rPr dirty="0">
                <a:solidFill>
                  <a:schemeClr val="tx1"/>
                </a:solidFill>
              </a:rPr>
              <a:t>Day </a:t>
            </a:r>
            <a:r>
              <a:rPr lang="en-US" dirty="0">
                <a:solidFill>
                  <a:schemeClr val="tx1"/>
                </a:solidFill>
              </a:rPr>
              <a:t>2</a:t>
            </a:r>
            <a:endParaRPr dirty="0">
              <a:solidFill>
                <a:schemeClr val="tx1"/>
              </a:solidFill>
            </a:endParaRPr>
          </a:p>
        </p:txBody>
      </p:sp>
      <p:sp>
        <p:nvSpPr>
          <p:cNvPr id="13" name="Fundamentals of Human-Centered Design"/>
          <p:cNvSpPr>
            <a:spLocks noGrp="1"/>
          </p:cNvSpPr>
          <p:nvPr>
            <p:ph type="title"/>
          </p:nvPr>
        </p:nvSpPr>
        <p:spPr>
          <a:xfrm>
            <a:off x="2455199" y="542575"/>
            <a:ext cx="6377102" cy="3389401"/>
          </a:xfrm>
          <a:prstGeom prst="rect">
            <a:avLst/>
          </a:prstGeom>
        </p:spPr>
        <p:txBody>
          <a:bodyPr/>
          <a:lstStyle>
            <a:lvl1pPr>
              <a:defRPr sz="4800" b="1">
                <a:latin typeface="+mn-lt"/>
                <a:ea typeface="+mn-ea"/>
                <a:cs typeface="+mn-cs"/>
                <a:sym typeface="Helvetica"/>
              </a:defRPr>
            </a:lvl1pPr>
          </a:lstStyle>
          <a:p>
            <a:r>
              <a:rPr dirty="0"/>
              <a:t>Fundamentals of Human-Centered Desig</a:t>
            </a:r>
            <a:r>
              <a:rPr lang="en-US" dirty="0"/>
              <a:t>n</a:t>
            </a:r>
            <a:endParaRPr dirty="0">
              <a:solidFill>
                <a:srgbClr val="00777F"/>
              </a:solidFill>
            </a:endParaRPr>
          </a:p>
        </p:txBody>
      </p:sp>
    </p:spTree>
    <p:extLst>
      <p:ext uri="{BB962C8B-B14F-4D97-AF65-F5344CB8AC3E}">
        <p14:creationId xmlns:p14="http://schemas.microsoft.com/office/powerpoint/2010/main" val="309543757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Picture 9">
            <a:extLst>
              <a:ext uri="{FF2B5EF4-FFF2-40B4-BE49-F238E27FC236}">
                <a16:creationId xmlns:a16="http://schemas.microsoft.com/office/drawing/2014/main" id="{B53931E3-D04A-4240-91F1-EB4526E052E3}"/>
              </a:ext>
            </a:extLst>
          </p:cNvPr>
          <p:cNvPicPr>
            <a:picLocks noChangeAspect="1"/>
          </p:cNvPicPr>
          <p:nvPr/>
        </p:nvPicPr>
        <p:blipFill rotWithShape="1">
          <a:blip r:embed="rId3">
            <a:alphaModFix/>
            <a:extLst>
              <a:ext uri="{BEBA8EAE-BF5A-486C-A8C5-ECC9F3942E4B}">
                <a14:imgProps xmlns:a14="http://schemas.microsoft.com/office/drawing/2010/main">
                  <a14:imgLayer>
                    <a14:imgEffect>
                      <a14:brightnessContrast bright="40000"/>
                    </a14:imgEffect>
                  </a14:imgLayer>
                </a14:imgProps>
              </a:ext>
            </a:extLst>
          </a:blip>
          <a:srcRect t="20004" b="117"/>
          <a:stretch/>
        </p:blipFill>
        <p:spPr>
          <a:xfrm>
            <a:off x="0" y="1371865"/>
            <a:ext cx="9126538" cy="5478197"/>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err="1"/>
              <a:t>USAJobs</a:t>
            </a:r>
            <a:r>
              <a:rPr lang="en-US" dirty="0"/>
              <a:t> Synthesis</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34667081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Picture 9">
            <a:extLst>
              <a:ext uri="{FF2B5EF4-FFF2-40B4-BE49-F238E27FC236}">
                <a16:creationId xmlns:a16="http://schemas.microsoft.com/office/drawing/2014/main" id="{B53931E3-D04A-4240-91F1-EB4526E052E3}"/>
              </a:ext>
            </a:extLst>
          </p:cNvPr>
          <p:cNvPicPr>
            <a:picLocks noChangeAspect="1"/>
          </p:cNvPicPr>
          <p:nvPr/>
        </p:nvPicPr>
        <p:blipFill rotWithShape="1">
          <a:blip r:embed="rId3">
            <a:alphaModFix amt="10000"/>
            <a:extLst>
              <a:ext uri="{BEBA8EAE-BF5A-486C-A8C5-ECC9F3942E4B}">
                <a14:imgProps xmlns:a14="http://schemas.microsoft.com/office/drawing/2010/main">
                  <a14:imgLayer>
                    <a14:imgEffect>
                      <a14:brightnessContrast bright="40000"/>
                    </a14:imgEffect>
                  </a14:imgLayer>
                </a14:imgProps>
              </a:ext>
            </a:extLst>
          </a:blip>
          <a:srcRect t="20004" b="117"/>
          <a:stretch/>
        </p:blipFill>
        <p:spPr>
          <a:xfrm>
            <a:off x="0" y="1371865"/>
            <a:ext cx="9126538" cy="5478197"/>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err="1"/>
              <a:t>USAJobs</a:t>
            </a:r>
            <a:r>
              <a:rPr lang="en-US" dirty="0"/>
              <a:t> Synthesis: Step 2</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8" name="Shape 1612">
            <a:extLst>
              <a:ext uri="{FF2B5EF4-FFF2-40B4-BE49-F238E27FC236}">
                <a16:creationId xmlns:a16="http://schemas.microsoft.com/office/drawing/2014/main" id="{F736F444-6CC5-8C4A-920B-79AD0D29B4A6}"/>
              </a:ext>
            </a:extLst>
          </p:cNvPr>
          <p:cNvSpPr/>
          <p:nvPr/>
        </p:nvSpPr>
        <p:spPr>
          <a:xfrm>
            <a:off x="2726246" y="1896821"/>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“Applying for Federal jobs is going to be a long drawn out process and you will have your heart broken at the end of it.”</a:t>
            </a:r>
          </a:p>
          <a:p>
            <a:pPr defTabSz="320352">
              <a:defRPr sz="900">
                <a:solidFill>
                  <a:srgbClr val="0F3B5F"/>
                </a:solidFill>
              </a:defRPr>
            </a:pPr>
            <a:endParaRPr sz="1100" dirty="0">
              <a:solidFill>
                <a:schemeClr val="bg1">
                  <a:lumMod val="50000"/>
                </a:schemeClr>
              </a:solidFill>
              <a:latin typeface="Helvetica" pitchFamily="2" charset="0"/>
            </a:endParaRPr>
          </a:p>
        </p:txBody>
      </p:sp>
      <p:sp>
        <p:nvSpPr>
          <p:cNvPr id="11" name="Shape 1612">
            <a:extLst>
              <a:ext uri="{FF2B5EF4-FFF2-40B4-BE49-F238E27FC236}">
                <a16:creationId xmlns:a16="http://schemas.microsoft.com/office/drawing/2014/main" id="{EC758AEE-DA9C-FE4D-AFC0-41E6362A1FF7}"/>
              </a:ext>
            </a:extLst>
          </p:cNvPr>
          <p:cNvSpPr/>
          <p:nvPr/>
        </p:nvSpPr>
        <p:spPr>
          <a:xfrm>
            <a:off x="611449" y="2472780"/>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“Is this website made so complicated so people won’t apply for jobs? USAJOBS is the most complicated system I have ever used. It is very daunting to spend that much time applying without ever getting a response.”</a:t>
            </a:r>
          </a:p>
        </p:txBody>
      </p:sp>
      <p:sp>
        <p:nvSpPr>
          <p:cNvPr id="12" name="Shape 1612">
            <a:extLst>
              <a:ext uri="{FF2B5EF4-FFF2-40B4-BE49-F238E27FC236}">
                <a16:creationId xmlns:a16="http://schemas.microsoft.com/office/drawing/2014/main" id="{F4513B08-D50E-BA4E-A7E5-D45BAC619516}"/>
              </a:ext>
            </a:extLst>
          </p:cNvPr>
          <p:cNvSpPr/>
          <p:nvPr/>
        </p:nvSpPr>
        <p:spPr>
          <a:xfrm>
            <a:off x="1058750" y="4574704"/>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"No I am not receiving help. I search on my own...Where is there help? That is one of the major complaint-there is no help to find"</a:t>
            </a:r>
          </a:p>
        </p:txBody>
      </p:sp>
      <p:sp>
        <p:nvSpPr>
          <p:cNvPr id="16" name="Shape 1612">
            <a:extLst>
              <a:ext uri="{FF2B5EF4-FFF2-40B4-BE49-F238E27FC236}">
                <a16:creationId xmlns:a16="http://schemas.microsoft.com/office/drawing/2014/main" id="{D3D608E3-8DD3-2B4D-A277-C8ECDCAB1373}"/>
              </a:ext>
            </a:extLst>
          </p:cNvPr>
          <p:cNvSpPr/>
          <p:nvPr/>
        </p:nvSpPr>
        <p:spPr>
          <a:xfrm>
            <a:off x="6562970" y="1896821"/>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“In USAJOBS a lot of language is extremely confusing,</a:t>
            </a:r>
            <a:br>
              <a:rPr lang="en-US" sz="1100" b="1" dirty="0">
                <a:solidFill>
                  <a:schemeClr val="bg1">
                    <a:lumMod val="50000"/>
                  </a:schemeClr>
                </a:solidFill>
                <a:latin typeface="Helvetica" pitchFamily="2" charset="0"/>
              </a:rPr>
            </a:br>
            <a:r>
              <a:rPr lang="en-US" sz="1100" b="1" dirty="0">
                <a:solidFill>
                  <a:schemeClr val="bg1">
                    <a:lumMod val="50000"/>
                  </a:schemeClr>
                </a:solidFill>
                <a:latin typeface="Helvetica" pitchFamily="2" charset="0"/>
              </a:rPr>
              <a:t>the structure of job announcements is not user friendly, interaction with our agency is clunky and we lose applicants along the way.”</a:t>
            </a:r>
          </a:p>
        </p:txBody>
      </p:sp>
      <p:sp>
        <p:nvSpPr>
          <p:cNvPr id="17" name="Shape 1612">
            <a:extLst>
              <a:ext uri="{FF2B5EF4-FFF2-40B4-BE49-F238E27FC236}">
                <a16:creationId xmlns:a16="http://schemas.microsoft.com/office/drawing/2014/main" id="{520EDEE6-E7FA-8348-BA60-E286412C6E65}"/>
              </a:ext>
            </a:extLst>
          </p:cNvPr>
          <p:cNvSpPr/>
          <p:nvPr/>
        </p:nvSpPr>
        <p:spPr>
          <a:xfrm>
            <a:off x="3874567" y="2986124"/>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“If you have questions about USAJOBS you have to figure it out on your own. I check with social media to get an understanding of the website.”</a:t>
            </a:r>
          </a:p>
        </p:txBody>
      </p:sp>
      <p:sp>
        <p:nvSpPr>
          <p:cNvPr id="14" name="Shape 1612">
            <a:extLst>
              <a:ext uri="{FF2B5EF4-FFF2-40B4-BE49-F238E27FC236}">
                <a16:creationId xmlns:a16="http://schemas.microsoft.com/office/drawing/2014/main" id="{2F76AF8E-B9E1-6046-B056-E8F8D92E1455}"/>
              </a:ext>
            </a:extLst>
          </p:cNvPr>
          <p:cNvSpPr/>
          <p:nvPr/>
        </p:nvSpPr>
        <p:spPr>
          <a:xfrm>
            <a:off x="3203732" y="4379251"/>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"I do search on my own in USAJOBS but what I have experienced - I may be looking for a physical science technician but it may not always be listed as physical science- if I type that in it will limit me and </a:t>
            </a:r>
            <a:r>
              <a:rPr lang="en-US" sz="1100" b="1" dirty="0" err="1">
                <a:solidFill>
                  <a:schemeClr val="bg1">
                    <a:lumMod val="50000"/>
                  </a:schemeClr>
                </a:solidFill>
                <a:latin typeface="Helvetica" pitchFamily="2" charset="0"/>
              </a:rPr>
              <a:t>i</a:t>
            </a:r>
            <a:r>
              <a:rPr lang="en-US" sz="1100" b="1" dirty="0">
                <a:solidFill>
                  <a:schemeClr val="bg1">
                    <a:lumMod val="50000"/>
                  </a:schemeClr>
                </a:solidFill>
                <a:latin typeface="Helvetica" pitchFamily="2" charset="0"/>
              </a:rPr>
              <a:t> could not get the right results"</a:t>
            </a:r>
          </a:p>
        </p:txBody>
      </p:sp>
      <p:sp>
        <p:nvSpPr>
          <p:cNvPr id="13" name="Shape 1612">
            <a:extLst>
              <a:ext uri="{FF2B5EF4-FFF2-40B4-BE49-F238E27FC236}">
                <a16:creationId xmlns:a16="http://schemas.microsoft.com/office/drawing/2014/main" id="{92AB017D-D4C8-BA4C-8243-1E633BBACE1A}"/>
              </a:ext>
            </a:extLst>
          </p:cNvPr>
          <p:cNvSpPr/>
          <p:nvPr/>
        </p:nvSpPr>
        <p:spPr>
          <a:xfrm>
            <a:off x="5710282" y="3725611"/>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"I don't know what keywords to use since there are so many"</a:t>
            </a:r>
          </a:p>
        </p:txBody>
      </p:sp>
      <p:sp>
        <p:nvSpPr>
          <p:cNvPr id="15" name="Shape 1612">
            <a:extLst>
              <a:ext uri="{FF2B5EF4-FFF2-40B4-BE49-F238E27FC236}">
                <a16:creationId xmlns:a16="http://schemas.microsoft.com/office/drawing/2014/main" id="{2E015224-6423-4A40-9049-B93E04F5C0D7}"/>
              </a:ext>
            </a:extLst>
          </p:cNvPr>
          <p:cNvSpPr/>
          <p:nvPr/>
        </p:nvSpPr>
        <p:spPr>
          <a:xfrm>
            <a:off x="6562970" y="4574704"/>
            <a:ext cx="1828800" cy="18288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bg1">
                    <a:lumMod val="50000"/>
                  </a:schemeClr>
                </a:solidFill>
                <a:latin typeface="Helvetica" pitchFamily="2" charset="0"/>
              </a:rPr>
              <a:t>"Usually when I hear </a:t>
            </a:r>
            <a:r>
              <a:rPr lang="en-US" sz="1100" b="1" dirty="0" err="1">
                <a:solidFill>
                  <a:schemeClr val="bg1">
                    <a:lumMod val="50000"/>
                  </a:schemeClr>
                </a:solidFill>
                <a:latin typeface="Helvetica" pitchFamily="2" charset="0"/>
              </a:rPr>
              <a:t>i</a:t>
            </a:r>
            <a:r>
              <a:rPr lang="en-US" sz="1100" b="1" dirty="0">
                <a:solidFill>
                  <a:schemeClr val="bg1">
                    <a:lumMod val="50000"/>
                  </a:schemeClr>
                </a:solidFill>
                <a:latin typeface="Helvetica" pitchFamily="2" charset="0"/>
              </a:rPr>
              <a:t> didn't make the list for consideration I don't care anymore. I tried that, you can't get in touch with anyone for an explanation. When you get through to someone they don't have answers for you."</a:t>
            </a:r>
          </a:p>
        </p:txBody>
      </p:sp>
      <p:sp>
        <p:nvSpPr>
          <p:cNvPr id="18" name="Shape 1612">
            <a:extLst>
              <a:ext uri="{FF2B5EF4-FFF2-40B4-BE49-F238E27FC236}">
                <a16:creationId xmlns:a16="http://schemas.microsoft.com/office/drawing/2014/main" id="{E82A7404-D41F-FE47-BD26-41E73FA4C822}"/>
              </a:ext>
            </a:extLst>
          </p:cNvPr>
          <p:cNvSpPr/>
          <p:nvPr/>
        </p:nvSpPr>
        <p:spPr>
          <a:xfrm>
            <a:off x="5103782" y="1896821"/>
            <a:ext cx="1422442" cy="575959"/>
          </a:xfrm>
          <a:prstGeom prst="rect">
            <a:avLst/>
          </a:prstGeom>
          <a:noFill/>
          <a:ln w="12700" cap="flat">
            <a:noFill/>
            <a:miter lim="400000"/>
          </a:ln>
          <a:effectLst/>
        </p:spPr>
        <p:txBody>
          <a:bodyPr wrap="square" lIns="45718" tIns="45718" rIns="45718" bIns="45718" numCol="1" anchor="t">
            <a:noAutofit/>
          </a:bodyPr>
          <a:lstStyle/>
          <a:p>
            <a:pPr defTabSz="320352">
              <a:defRPr sz="900">
                <a:solidFill>
                  <a:srgbClr val="0F3B5F"/>
                </a:solidFill>
              </a:defRPr>
            </a:pPr>
            <a:r>
              <a:rPr lang="en-US" sz="1100" b="1" dirty="0">
                <a:solidFill>
                  <a:schemeClr val="tx1"/>
                </a:solidFill>
                <a:latin typeface="Helvetica" pitchFamily="2" charset="0"/>
              </a:rPr>
              <a:t>Single transcribed data point.</a:t>
            </a:r>
          </a:p>
          <a:p>
            <a:pPr defTabSz="320352">
              <a:defRPr sz="900">
                <a:solidFill>
                  <a:srgbClr val="0F3B5F"/>
                </a:solidFill>
              </a:defRPr>
            </a:pPr>
            <a:endParaRPr sz="1100" dirty="0">
              <a:solidFill>
                <a:schemeClr val="bg1">
                  <a:lumMod val="50000"/>
                </a:schemeClr>
              </a:solidFill>
              <a:latin typeface="Helvetica" pitchFamily="2" charset="0"/>
            </a:endParaRPr>
          </a:p>
        </p:txBody>
      </p:sp>
      <p:sp>
        <p:nvSpPr>
          <p:cNvPr id="2" name="Arc 1">
            <a:extLst>
              <a:ext uri="{FF2B5EF4-FFF2-40B4-BE49-F238E27FC236}">
                <a16:creationId xmlns:a16="http://schemas.microsoft.com/office/drawing/2014/main" id="{5155C6CA-6D9B-5C42-BB4E-E27CF0E4E326}"/>
              </a:ext>
            </a:extLst>
          </p:cNvPr>
          <p:cNvSpPr/>
          <p:nvPr/>
        </p:nvSpPr>
        <p:spPr>
          <a:xfrm rot="5400000">
            <a:off x="4352408" y="1775962"/>
            <a:ext cx="1074115" cy="1074115"/>
          </a:xfrm>
          <a:prstGeom prst="arc">
            <a:avLst>
              <a:gd name="adj1" fmla="val 16200000"/>
              <a:gd name="adj2" fmla="val 3637494"/>
            </a:avLst>
          </a:prstGeom>
          <a:noFill/>
          <a:ln w="25400" cap="flat">
            <a:solidFill>
              <a:schemeClr val="tx1"/>
            </a:solidFill>
            <a:prstDash val="solid"/>
            <a:round/>
            <a:tailEnd type="arrow"/>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6122788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Picture 9">
            <a:extLst>
              <a:ext uri="{FF2B5EF4-FFF2-40B4-BE49-F238E27FC236}">
                <a16:creationId xmlns:a16="http://schemas.microsoft.com/office/drawing/2014/main" id="{B53931E3-D04A-4240-91F1-EB4526E052E3}"/>
              </a:ext>
            </a:extLst>
          </p:cNvPr>
          <p:cNvPicPr>
            <a:picLocks noChangeAspect="1"/>
          </p:cNvPicPr>
          <p:nvPr/>
        </p:nvPicPr>
        <p:blipFill rotWithShape="1">
          <a:blip r:embed="rId3">
            <a:alphaModFix amt="10000"/>
            <a:extLst>
              <a:ext uri="{BEBA8EAE-BF5A-486C-A8C5-ECC9F3942E4B}">
                <a14:imgProps xmlns:a14="http://schemas.microsoft.com/office/drawing/2010/main">
                  <a14:imgLayer>
                    <a14:imgEffect>
                      <a14:brightnessContrast bright="40000"/>
                    </a14:imgEffect>
                  </a14:imgLayer>
                </a14:imgProps>
              </a:ext>
            </a:extLst>
          </a:blip>
          <a:srcRect t="20004" b="117"/>
          <a:stretch/>
        </p:blipFill>
        <p:spPr>
          <a:xfrm>
            <a:off x="0" y="1371865"/>
            <a:ext cx="9126538" cy="5478197"/>
          </a:xfrm>
          <a:prstGeom prst="rect">
            <a:avLst/>
          </a:prstGeom>
          <a:ln w="12700">
            <a:miter lim="400000"/>
          </a:ln>
        </p:spPr>
      </p:pic>
      <p:sp>
        <p:nvSpPr>
          <p:cNvPr id="19" name="Shape 1669">
            <a:extLst>
              <a:ext uri="{FF2B5EF4-FFF2-40B4-BE49-F238E27FC236}">
                <a16:creationId xmlns:a16="http://schemas.microsoft.com/office/drawing/2014/main" id="{35068BAE-0A16-CA49-8B33-3E975058119C}"/>
              </a:ext>
            </a:extLst>
          </p:cNvPr>
          <p:cNvSpPr/>
          <p:nvPr/>
        </p:nvSpPr>
        <p:spPr>
          <a:xfrm>
            <a:off x="489200" y="1896820"/>
            <a:ext cx="1861844" cy="4497483"/>
          </a:xfrm>
          <a:prstGeom prst="roundRect">
            <a:avLst>
              <a:gd name="adj" fmla="val 16667"/>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20" name="Shape 1669">
            <a:extLst>
              <a:ext uri="{FF2B5EF4-FFF2-40B4-BE49-F238E27FC236}">
                <a16:creationId xmlns:a16="http://schemas.microsoft.com/office/drawing/2014/main" id="{122A58C0-3CBF-7442-A2C8-3E0541D5D681}"/>
              </a:ext>
            </a:extLst>
          </p:cNvPr>
          <p:cNvSpPr/>
          <p:nvPr/>
        </p:nvSpPr>
        <p:spPr>
          <a:xfrm>
            <a:off x="6779342" y="1896820"/>
            <a:ext cx="1861844" cy="4497483"/>
          </a:xfrm>
          <a:prstGeom prst="roundRect">
            <a:avLst>
              <a:gd name="adj" fmla="val 16667"/>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21" name="Shape 1669">
            <a:extLst>
              <a:ext uri="{FF2B5EF4-FFF2-40B4-BE49-F238E27FC236}">
                <a16:creationId xmlns:a16="http://schemas.microsoft.com/office/drawing/2014/main" id="{71DCF633-7387-7E42-8014-44498173DF45}"/>
              </a:ext>
            </a:extLst>
          </p:cNvPr>
          <p:cNvSpPr/>
          <p:nvPr/>
        </p:nvSpPr>
        <p:spPr>
          <a:xfrm>
            <a:off x="4682628" y="1896820"/>
            <a:ext cx="1861844" cy="4497483"/>
          </a:xfrm>
          <a:prstGeom prst="roundRect">
            <a:avLst>
              <a:gd name="adj" fmla="val 16667"/>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22" name="Shape 1669">
            <a:extLst>
              <a:ext uri="{FF2B5EF4-FFF2-40B4-BE49-F238E27FC236}">
                <a16:creationId xmlns:a16="http://schemas.microsoft.com/office/drawing/2014/main" id="{A55CA7D4-507B-CE4F-B362-EC9709773992}"/>
              </a:ext>
            </a:extLst>
          </p:cNvPr>
          <p:cNvSpPr/>
          <p:nvPr/>
        </p:nvSpPr>
        <p:spPr>
          <a:xfrm>
            <a:off x="2585914" y="1896820"/>
            <a:ext cx="1861844" cy="4497483"/>
          </a:xfrm>
          <a:prstGeom prst="roundRect">
            <a:avLst>
              <a:gd name="adj" fmla="val 16667"/>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err="1"/>
              <a:t>USAJobs</a:t>
            </a:r>
            <a:r>
              <a:rPr lang="en-US" dirty="0"/>
              <a:t> Synthesis: Step 2</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8" name="Shape 1612">
            <a:extLst>
              <a:ext uri="{FF2B5EF4-FFF2-40B4-BE49-F238E27FC236}">
                <a16:creationId xmlns:a16="http://schemas.microsoft.com/office/drawing/2014/main" id="{F736F444-6CC5-8C4A-920B-79AD0D29B4A6}"/>
              </a:ext>
            </a:extLst>
          </p:cNvPr>
          <p:cNvSpPr>
            <a:spLocks noChangeAspect="1"/>
          </p:cNvSpPr>
          <p:nvPr/>
        </p:nvSpPr>
        <p:spPr>
          <a:xfrm>
            <a:off x="825762" y="4850776"/>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“Applying for Federal jobs is going to be a long drawn out process and you will have your heart broken at the end of it.”</a:t>
            </a:r>
          </a:p>
          <a:p>
            <a:pPr defTabSz="320352">
              <a:defRPr sz="900">
                <a:solidFill>
                  <a:srgbClr val="0F3B5F"/>
                </a:solidFill>
              </a:defRPr>
            </a:pPr>
            <a:endParaRPr sz="700" dirty="0">
              <a:solidFill>
                <a:schemeClr val="bg1">
                  <a:lumMod val="50000"/>
                </a:schemeClr>
              </a:solidFill>
              <a:latin typeface="Helvetica" pitchFamily="2" charset="0"/>
            </a:endParaRPr>
          </a:p>
        </p:txBody>
      </p:sp>
      <p:sp>
        <p:nvSpPr>
          <p:cNvPr id="11" name="Shape 1612">
            <a:extLst>
              <a:ext uri="{FF2B5EF4-FFF2-40B4-BE49-F238E27FC236}">
                <a16:creationId xmlns:a16="http://schemas.microsoft.com/office/drawing/2014/main" id="{EC758AEE-DA9C-FE4D-AFC0-41E6362A1FF7}"/>
              </a:ext>
            </a:extLst>
          </p:cNvPr>
          <p:cNvSpPr>
            <a:spLocks noChangeAspect="1"/>
          </p:cNvSpPr>
          <p:nvPr/>
        </p:nvSpPr>
        <p:spPr>
          <a:xfrm>
            <a:off x="7115904" y="3552633"/>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“Is this website made so complicated so people won’t apply for jobs? USAJOBS is the most complicated system I have ever used. It is very daunting to spend that much time applying without ever getting a response.”</a:t>
            </a:r>
          </a:p>
        </p:txBody>
      </p:sp>
      <p:sp>
        <p:nvSpPr>
          <p:cNvPr id="12" name="Shape 1612">
            <a:extLst>
              <a:ext uri="{FF2B5EF4-FFF2-40B4-BE49-F238E27FC236}">
                <a16:creationId xmlns:a16="http://schemas.microsoft.com/office/drawing/2014/main" id="{F4513B08-D50E-BA4E-A7E5-D45BAC619516}"/>
              </a:ext>
            </a:extLst>
          </p:cNvPr>
          <p:cNvSpPr>
            <a:spLocks noChangeAspect="1"/>
          </p:cNvSpPr>
          <p:nvPr/>
        </p:nvSpPr>
        <p:spPr>
          <a:xfrm>
            <a:off x="2922476" y="3545684"/>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"No I am not receiving help. I search on my own...Where is there help? That is one of the major complaint-there is no help to find"</a:t>
            </a:r>
          </a:p>
        </p:txBody>
      </p:sp>
      <p:sp>
        <p:nvSpPr>
          <p:cNvPr id="16" name="Shape 1612">
            <a:extLst>
              <a:ext uri="{FF2B5EF4-FFF2-40B4-BE49-F238E27FC236}">
                <a16:creationId xmlns:a16="http://schemas.microsoft.com/office/drawing/2014/main" id="{D3D608E3-8DD3-2B4D-A277-C8ECDCAB1373}"/>
              </a:ext>
            </a:extLst>
          </p:cNvPr>
          <p:cNvSpPr>
            <a:spLocks noChangeAspect="1"/>
          </p:cNvSpPr>
          <p:nvPr/>
        </p:nvSpPr>
        <p:spPr>
          <a:xfrm>
            <a:off x="7115904" y="4850776"/>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“In USAJOBS a lot of language is extremely confusing,</a:t>
            </a:r>
            <a:br>
              <a:rPr lang="en-US" sz="700" b="1" dirty="0">
                <a:solidFill>
                  <a:schemeClr val="bg1">
                    <a:lumMod val="50000"/>
                  </a:schemeClr>
                </a:solidFill>
                <a:latin typeface="Helvetica" pitchFamily="2" charset="0"/>
              </a:rPr>
            </a:br>
            <a:r>
              <a:rPr lang="en-US" sz="700" b="1" dirty="0">
                <a:solidFill>
                  <a:schemeClr val="bg1">
                    <a:lumMod val="50000"/>
                  </a:schemeClr>
                </a:solidFill>
                <a:latin typeface="Helvetica" pitchFamily="2" charset="0"/>
              </a:rPr>
              <a:t>the structure of job announcements is not user friendly, interaction with our agency is clunky and we lose applicants along the way.”</a:t>
            </a:r>
          </a:p>
        </p:txBody>
      </p:sp>
      <p:sp>
        <p:nvSpPr>
          <p:cNvPr id="17" name="Shape 1612">
            <a:extLst>
              <a:ext uri="{FF2B5EF4-FFF2-40B4-BE49-F238E27FC236}">
                <a16:creationId xmlns:a16="http://schemas.microsoft.com/office/drawing/2014/main" id="{520EDEE6-E7FA-8348-BA60-E286412C6E65}"/>
              </a:ext>
            </a:extLst>
          </p:cNvPr>
          <p:cNvSpPr>
            <a:spLocks noChangeAspect="1"/>
          </p:cNvSpPr>
          <p:nvPr/>
        </p:nvSpPr>
        <p:spPr>
          <a:xfrm>
            <a:off x="2922476" y="4850775"/>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“If you have questions about USAJOBS you have to figure it out on your own. I check with social media to get an understanding of the website.”</a:t>
            </a:r>
          </a:p>
        </p:txBody>
      </p:sp>
      <p:sp>
        <p:nvSpPr>
          <p:cNvPr id="14" name="Shape 1612">
            <a:extLst>
              <a:ext uri="{FF2B5EF4-FFF2-40B4-BE49-F238E27FC236}">
                <a16:creationId xmlns:a16="http://schemas.microsoft.com/office/drawing/2014/main" id="{2F76AF8E-B9E1-6046-B056-E8F8D92E1455}"/>
              </a:ext>
            </a:extLst>
          </p:cNvPr>
          <p:cNvSpPr>
            <a:spLocks noChangeAspect="1"/>
          </p:cNvSpPr>
          <p:nvPr/>
        </p:nvSpPr>
        <p:spPr>
          <a:xfrm>
            <a:off x="5019190" y="3545685"/>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"I do search on my own in USAJOBS but what I have experienced - I may be looking for a physical science technician but it may not always be listed as physical science- if I type that in it will limit me and </a:t>
            </a:r>
            <a:r>
              <a:rPr lang="en-US" sz="700" b="1" dirty="0" err="1">
                <a:solidFill>
                  <a:schemeClr val="bg1">
                    <a:lumMod val="50000"/>
                  </a:schemeClr>
                </a:solidFill>
                <a:latin typeface="Helvetica" pitchFamily="2" charset="0"/>
              </a:rPr>
              <a:t>i</a:t>
            </a:r>
            <a:r>
              <a:rPr lang="en-US" sz="700" b="1" dirty="0">
                <a:solidFill>
                  <a:schemeClr val="bg1">
                    <a:lumMod val="50000"/>
                  </a:schemeClr>
                </a:solidFill>
                <a:latin typeface="Helvetica" pitchFamily="2" charset="0"/>
              </a:rPr>
              <a:t> could not get the right results"</a:t>
            </a:r>
          </a:p>
        </p:txBody>
      </p:sp>
      <p:sp>
        <p:nvSpPr>
          <p:cNvPr id="13" name="Shape 1612">
            <a:extLst>
              <a:ext uri="{FF2B5EF4-FFF2-40B4-BE49-F238E27FC236}">
                <a16:creationId xmlns:a16="http://schemas.microsoft.com/office/drawing/2014/main" id="{92AB017D-D4C8-BA4C-8243-1E633BBACE1A}"/>
              </a:ext>
            </a:extLst>
          </p:cNvPr>
          <p:cNvSpPr>
            <a:spLocks noChangeAspect="1"/>
          </p:cNvSpPr>
          <p:nvPr/>
        </p:nvSpPr>
        <p:spPr>
          <a:xfrm>
            <a:off x="5019190" y="4850776"/>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"I don't know what keywords to use since there are so many"</a:t>
            </a:r>
          </a:p>
        </p:txBody>
      </p:sp>
      <p:sp>
        <p:nvSpPr>
          <p:cNvPr id="15" name="Shape 1612">
            <a:extLst>
              <a:ext uri="{FF2B5EF4-FFF2-40B4-BE49-F238E27FC236}">
                <a16:creationId xmlns:a16="http://schemas.microsoft.com/office/drawing/2014/main" id="{2E015224-6423-4A40-9049-B93E04F5C0D7}"/>
              </a:ext>
            </a:extLst>
          </p:cNvPr>
          <p:cNvSpPr>
            <a:spLocks noChangeAspect="1"/>
          </p:cNvSpPr>
          <p:nvPr/>
        </p:nvSpPr>
        <p:spPr>
          <a:xfrm>
            <a:off x="825762" y="3552633"/>
            <a:ext cx="1188720" cy="118872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700" b="1" dirty="0">
                <a:solidFill>
                  <a:schemeClr val="bg1">
                    <a:lumMod val="50000"/>
                  </a:schemeClr>
                </a:solidFill>
                <a:latin typeface="Helvetica" pitchFamily="2" charset="0"/>
              </a:rPr>
              <a:t>"Usually when I hear </a:t>
            </a:r>
            <a:r>
              <a:rPr lang="en-US" sz="700" b="1" dirty="0" err="1">
                <a:solidFill>
                  <a:schemeClr val="bg1">
                    <a:lumMod val="50000"/>
                  </a:schemeClr>
                </a:solidFill>
                <a:latin typeface="Helvetica" pitchFamily="2" charset="0"/>
              </a:rPr>
              <a:t>i</a:t>
            </a:r>
            <a:r>
              <a:rPr lang="en-US" sz="700" b="1" dirty="0">
                <a:solidFill>
                  <a:schemeClr val="bg1">
                    <a:lumMod val="50000"/>
                  </a:schemeClr>
                </a:solidFill>
                <a:latin typeface="Helvetica" pitchFamily="2" charset="0"/>
              </a:rPr>
              <a:t> didn't make the list for consideration I don't care anymore. I tried that, you can't get in touch with anyone for an explanation. When you get through to someone they don't have answers for you."</a:t>
            </a:r>
          </a:p>
        </p:txBody>
      </p:sp>
      <p:sp>
        <p:nvSpPr>
          <p:cNvPr id="23" name="Shape 1612">
            <a:extLst>
              <a:ext uri="{FF2B5EF4-FFF2-40B4-BE49-F238E27FC236}">
                <a16:creationId xmlns:a16="http://schemas.microsoft.com/office/drawing/2014/main" id="{4F0C4A75-5CA8-D748-8505-7BC9BE00BD66}"/>
              </a:ext>
            </a:extLst>
          </p:cNvPr>
          <p:cNvSpPr>
            <a:spLocks noChangeAspect="1"/>
          </p:cNvSpPr>
          <p:nvPr/>
        </p:nvSpPr>
        <p:spPr>
          <a:xfrm>
            <a:off x="825762" y="2254489"/>
            <a:ext cx="1188720" cy="1188720"/>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defTabSz="320352">
              <a:defRPr sz="900">
                <a:solidFill>
                  <a:srgbClr val="0F3B5F"/>
                </a:solidFill>
              </a:defRPr>
            </a:pPr>
            <a:r>
              <a:rPr lang="en-US" sz="1200" b="1" dirty="0">
                <a:solidFill>
                  <a:schemeClr val="bg1">
                    <a:lumMod val="50000"/>
                  </a:schemeClr>
                </a:solidFill>
                <a:latin typeface="Helvetica" pitchFamily="2" charset="0"/>
              </a:rPr>
              <a:t>Arduous Process</a:t>
            </a:r>
          </a:p>
        </p:txBody>
      </p:sp>
      <p:sp>
        <p:nvSpPr>
          <p:cNvPr id="24" name="Shape 1612">
            <a:extLst>
              <a:ext uri="{FF2B5EF4-FFF2-40B4-BE49-F238E27FC236}">
                <a16:creationId xmlns:a16="http://schemas.microsoft.com/office/drawing/2014/main" id="{7D874C9E-0D9C-D94B-A9B3-663A95FB7CC4}"/>
              </a:ext>
            </a:extLst>
          </p:cNvPr>
          <p:cNvSpPr>
            <a:spLocks noChangeAspect="1"/>
          </p:cNvSpPr>
          <p:nvPr/>
        </p:nvSpPr>
        <p:spPr>
          <a:xfrm>
            <a:off x="2917350" y="2254489"/>
            <a:ext cx="1188720" cy="1188720"/>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defTabSz="320352">
              <a:defRPr sz="900">
                <a:solidFill>
                  <a:srgbClr val="0F3B5F"/>
                </a:solidFill>
              </a:defRPr>
            </a:pPr>
            <a:r>
              <a:rPr lang="en-US" sz="1200" b="1" dirty="0">
                <a:solidFill>
                  <a:schemeClr val="bg1">
                    <a:lumMod val="50000"/>
                  </a:schemeClr>
                </a:solidFill>
                <a:latin typeface="Helvetica" pitchFamily="2" charset="0"/>
              </a:rPr>
              <a:t>Finding</a:t>
            </a:r>
            <a:br>
              <a:rPr lang="en-US" sz="1200" b="1" dirty="0">
                <a:solidFill>
                  <a:schemeClr val="bg1">
                    <a:lumMod val="50000"/>
                  </a:schemeClr>
                </a:solidFill>
                <a:latin typeface="Helvetica" pitchFamily="2" charset="0"/>
              </a:rPr>
            </a:br>
            <a:r>
              <a:rPr lang="en-US" sz="1200" b="1" dirty="0">
                <a:solidFill>
                  <a:schemeClr val="bg1">
                    <a:lumMod val="50000"/>
                  </a:schemeClr>
                </a:solidFill>
                <a:latin typeface="Helvetica" pitchFamily="2" charset="0"/>
              </a:rPr>
              <a:t>Help</a:t>
            </a:r>
          </a:p>
        </p:txBody>
      </p:sp>
      <p:sp>
        <p:nvSpPr>
          <p:cNvPr id="25" name="Shape 1612">
            <a:extLst>
              <a:ext uri="{FF2B5EF4-FFF2-40B4-BE49-F238E27FC236}">
                <a16:creationId xmlns:a16="http://schemas.microsoft.com/office/drawing/2014/main" id="{6D15351D-6DB2-F348-AEF7-6C69804F53A7}"/>
              </a:ext>
            </a:extLst>
          </p:cNvPr>
          <p:cNvSpPr>
            <a:spLocks noChangeAspect="1"/>
          </p:cNvSpPr>
          <p:nvPr/>
        </p:nvSpPr>
        <p:spPr>
          <a:xfrm>
            <a:off x="5019190" y="2254489"/>
            <a:ext cx="1188720" cy="1188720"/>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defTabSz="320352">
              <a:defRPr sz="900">
                <a:solidFill>
                  <a:srgbClr val="0F3B5F"/>
                </a:solidFill>
              </a:defRPr>
            </a:pPr>
            <a:r>
              <a:rPr lang="en-US" sz="1200" b="1" dirty="0">
                <a:solidFill>
                  <a:schemeClr val="bg1">
                    <a:lumMod val="50000"/>
                  </a:schemeClr>
                </a:solidFill>
                <a:latin typeface="Helvetica" pitchFamily="2" charset="0"/>
              </a:rPr>
              <a:t>Feeling</a:t>
            </a:r>
            <a:br>
              <a:rPr lang="en-US" sz="1200" b="1" dirty="0">
                <a:solidFill>
                  <a:schemeClr val="bg1">
                    <a:lumMod val="50000"/>
                  </a:schemeClr>
                </a:solidFill>
                <a:latin typeface="Helvetica" pitchFamily="2" charset="0"/>
              </a:rPr>
            </a:br>
            <a:r>
              <a:rPr lang="en-US" sz="1200" b="1" dirty="0">
                <a:solidFill>
                  <a:schemeClr val="bg1">
                    <a:lumMod val="50000"/>
                  </a:schemeClr>
                </a:solidFill>
                <a:latin typeface="Helvetica" pitchFamily="2" charset="0"/>
              </a:rPr>
              <a:t>Lost</a:t>
            </a:r>
          </a:p>
        </p:txBody>
      </p:sp>
      <p:sp>
        <p:nvSpPr>
          <p:cNvPr id="26" name="Shape 1612">
            <a:extLst>
              <a:ext uri="{FF2B5EF4-FFF2-40B4-BE49-F238E27FC236}">
                <a16:creationId xmlns:a16="http://schemas.microsoft.com/office/drawing/2014/main" id="{DDFA1231-BD9F-6846-B00C-C487E83A83DF}"/>
              </a:ext>
            </a:extLst>
          </p:cNvPr>
          <p:cNvSpPr>
            <a:spLocks noChangeAspect="1"/>
          </p:cNvSpPr>
          <p:nvPr/>
        </p:nvSpPr>
        <p:spPr>
          <a:xfrm>
            <a:off x="7115904" y="2254489"/>
            <a:ext cx="1188720" cy="1188720"/>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ctr">
            <a:noAutofit/>
          </a:bodyPr>
          <a:lstStyle/>
          <a:p>
            <a:pPr algn="ctr" defTabSz="320352">
              <a:defRPr sz="900">
                <a:solidFill>
                  <a:srgbClr val="0F3B5F"/>
                </a:solidFill>
              </a:defRPr>
            </a:pPr>
            <a:r>
              <a:rPr lang="en-US" sz="1200" b="1" dirty="0">
                <a:solidFill>
                  <a:schemeClr val="bg1">
                    <a:lumMod val="50000"/>
                  </a:schemeClr>
                </a:solidFill>
                <a:latin typeface="Helvetica" pitchFamily="2" charset="0"/>
              </a:rPr>
              <a:t>Lack of Guidance</a:t>
            </a:r>
          </a:p>
        </p:txBody>
      </p:sp>
    </p:spTree>
    <p:extLst>
      <p:ext uri="{BB962C8B-B14F-4D97-AF65-F5344CB8AC3E}">
        <p14:creationId xmlns:p14="http://schemas.microsoft.com/office/powerpoint/2010/main" val="166738580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9" descr="Picture 9">
            <a:extLst>
              <a:ext uri="{FF2B5EF4-FFF2-40B4-BE49-F238E27FC236}">
                <a16:creationId xmlns:a16="http://schemas.microsoft.com/office/drawing/2014/main" id="{B53931E3-D04A-4240-91F1-EB4526E052E3}"/>
              </a:ext>
            </a:extLst>
          </p:cNvPr>
          <p:cNvPicPr>
            <a:picLocks noChangeAspect="1"/>
          </p:cNvPicPr>
          <p:nvPr/>
        </p:nvPicPr>
        <p:blipFill rotWithShape="1">
          <a:blip r:embed="rId3">
            <a:alphaModFix amt="10000"/>
            <a:extLst>
              <a:ext uri="{BEBA8EAE-BF5A-486C-A8C5-ECC9F3942E4B}">
                <a14:imgProps xmlns:a14="http://schemas.microsoft.com/office/drawing/2010/main">
                  <a14:imgLayer>
                    <a14:imgEffect>
                      <a14:brightnessContrast bright="40000"/>
                    </a14:imgEffect>
                  </a14:imgLayer>
                </a14:imgProps>
              </a:ext>
            </a:extLst>
          </a:blip>
          <a:srcRect t="20004" b="117"/>
          <a:stretch/>
        </p:blipFill>
        <p:spPr>
          <a:xfrm>
            <a:off x="0" y="1371865"/>
            <a:ext cx="9126538" cy="5478197"/>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err="1"/>
              <a:t>USAJobs</a:t>
            </a:r>
            <a:r>
              <a:rPr lang="en-US" dirty="0"/>
              <a:t> Synthesis: Step 3</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8" name="Shape 1612">
            <a:extLst>
              <a:ext uri="{FF2B5EF4-FFF2-40B4-BE49-F238E27FC236}">
                <a16:creationId xmlns:a16="http://schemas.microsoft.com/office/drawing/2014/main" id="{F736F444-6CC5-8C4A-920B-79AD0D29B4A6}"/>
              </a:ext>
            </a:extLst>
          </p:cNvPr>
          <p:cNvSpPr>
            <a:spLocks noChangeAspect="1"/>
          </p:cNvSpPr>
          <p:nvPr/>
        </p:nvSpPr>
        <p:spPr>
          <a:xfrm>
            <a:off x="1316028" y="5133193"/>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“Applying for Federal jobs is going to be a long drawn out process and you will have your heart broken at the end of it.”</a:t>
            </a:r>
          </a:p>
          <a:p>
            <a:pPr defTabSz="320352">
              <a:defRPr sz="900">
                <a:solidFill>
                  <a:srgbClr val="0F3B5F"/>
                </a:solidFill>
              </a:defRPr>
            </a:pPr>
            <a:endParaRPr sz="500" dirty="0">
              <a:solidFill>
                <a:schemeClr val="bg1">
                  <a:lumMod val="50000"/>
                </a:schemeClr>
              </a:solidFill>
              <a:latin typeface="Helvetica" pitchFamily="2" charset="0"/>
            </a:endParaRPr>
          </a:p>
        </p:txBody>
      </p:sp>
      <p:sp>
        <p:nvSpPr>
          <p:cNvPr id="11" name="Shape 1612">
            <a:extLst>
              <a:ext uri="{FF2B5EF4-FFF2-40B4-BE49-F238E27FC236}">
                <a16:creationId xmlns:a16="http://schemas.microsoft.com/office/drawing/2014/main" id="{EC758AEE-DA9C-FE4D-AFC0-41E6362A1FF7}"/>
              </a:ext>
            </a:extLst>
          </p:cNvPr>
          <p:cNvSpPr>
            <a:spLocks noChangeAspect="1"/>
          </p:cNvSpPr>
          <p:nvPr/>
        </p:nvSpPr>
        <p:spPr>
          <a:xfrm>
            <a:off x="6913396" y="4078121"/>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“Is this website made so complicated so people won’t apply for jobs? USAJOBS is the most complicated system I have ever used. It is very daunting to spend that much time applying without ever getting a response.”</a:t>
            </a:r>
          </a:p>
        </p:txBody>
      </p:sp>
      <p:sp>
        <p:nvSpPr>
          <p:cNvPr id="16" name="Shape 1612">
            <a:extLst>
              <a:ext uri="{FF2B5EF4-FFF2-40B4-BE49-F238E27FC236}">
                <a16:creationId xmlns:a16="http://schemas.microsoft.com/office/drawing/2014/main" id="{D3D608E3-8DD3-2B4D-A277-C8ECDCAB1373}"/>
              </a:ext>
            </a:extLst>
          </p:cNvPr>
          <p:cNvSpPr>
            <a:spLocks noChangeAspect="1"/>
          </p:cNvSpPr>
          <p:nvPr/>
        </p:nvSpPr>
        <p:spPr>
          <a:xfrm>
            <a:off x="6913396" y="5130109"/>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“In USAJOBS a lot of language is extremely confusing,</a:t>
            </a:r>
            <a:br>
              <a:rPr lang="en-US" sz="500" b="1" dirty="0">
                <a:solidFill>
                  <a:schemeClr val="bg1">
                    <a:lumMod val="50000"/>
                  </a:schemeClr>
                </a:solidFill>
                <a:latin typeface="Helvetica" pitchFamily="2" charset="0"/>
              </a:rPr>
            </a:br>
            <a:r>
              <a:rPr lang="en-US" sz="500" b="1" dirty="0">
                <a:solidFill>
                  <a:schemeClr val="bg1">
                    <a:lumMod val="50000"/>
                  </a:schemeClr>
                </a:solidFill>
                <a:latin typeface="Helvetica" pitchFamily="2" charset="0"/>
              </a:rPr>
              <a:t>the structure of job announcements is not user friendly, interaction with our agency is clunky and we lose applicants along the way.”</a:t>
            </a:r>
          </a:p>
        </p:txBody>
      </p:sp>
      <p:sp>
        <p:nvSpPr>
          <p:cNvPr id="15" name="Shape 1612">
            <a:extLst>
              <a:ext uri="{FF2B5EF4-FFF2-40B4-BE49-F238E27FC236}">
                <a16:creationId xmlns:a16="http://schemas.microsoft.com/office/drawing/2014/main" id="{2E015224-6423-4A40-9049-B93E04F5C0D7}"/>
              </a:ext>
            </a:extLst>
          </p:cNvPr>
          <p:cNvSpPr>
            <a:spLocks noChangeAspect="1"/>
          </p:cNvSpPr>
          <p:nvPr/>
        </p:nvSpPr>
        <p:spPr>
          <a:xfrm>
            <a:off x="1316028" y="4078121"/>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"Usually when I hear </a:t>
            </a:r>
            <a:r>
              <a:rPr lang="en-US" sz="500" b="1" dirty="0" err="1">
                <a:solidFill>
                  <a:schemeClr val="bg1">
                    <a:lumMod val="50000"/>
                  </a:schemeClr>
                </a:solidFill>
                <a:latin typeface="Helvetica" pitchFamily="2" charset="0"/>
              </a:rPr>
              <a:t>i</a:t>
            </a:r>
            <a:r>
              <a:rPr lang="en-US" sz="500" b="1" dirty="0">
                <a:solidFill>
                  <a:schemeClr val="bg1">
                    <a:lumMod val="50000"/>
                  </a:schemeClr>
                </a:solidFill>
                <a:latin typeface="Helvetica" pitchFamily="2" charset="0"/>
              </a:rPr>
              <a:t> didn't make the list for consideration I don't care anymore. I tried that, you can't get in touch with anyone for an explanation. When you get through to someone they don't have answers for you."</a:t>
            </a:r>
          </a:p>
        </p:txBody>
      </p:sp>
      <p:sp>
        <p:nvSpPr>
          <p:cNvPr id="23" name="Shape 1612">
            <a:extLst>
              <a:ext uri="{FF2B5EF4-FFF2-40B4-BE49-F238E27FC236}">
                <a16:creationId xmlns:a16="http://schemas.microsoft.com/office/drawing/2014/main" id="{4F0C4A75-5CA8-D748-8505-7BC9BE00BD66}"/>
              </a:ext>
            </a:extLst>
          </p:cNvPr>
          <p:cNvSpPr>
            <a:spLocks noChangeAspect="1"/>
          </p:cNvSpPr>
          <p:nvPr/>
        </p:nvSpPr>
        <p:spPr>
          <a:xfrm>
            <a:off x="1316028" y="3579407"/>
            <a:ext cx="914400" cy="361389"/>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algn="ctr" defTabSz="320352">
              <a:defRPr sz="900">
                <a:solidFill>
                  <a:srgbClr val="0F3B5F"/>
                </a:solidFill>
              </a:defRPr>
            </a:pPr>
            <a:r>
              <a:rPr lang="en-US" sz="900" b="1" dirty="0">
                <a:solidFill>
                  <a:schemeClr val="bg1">
                    <a:lumMod val="50000"/>
                  </a:schemeClr>
                </a:solidFill>
                <a:latin typeface="Helvetica" pitchFamily="2" charset="0"/>
              </a:rPr>
              <a:t>Arduous Process</a:t>
            </a:r>
          </a:p>
        </p:txBody>
      </p:sp>
      <p:grpSp>
        <p:nvGrpSpPr>
          <p:cNvPr id="2" name="Group 1">
            <a:extLst>
              <a:ext uri="{FF2B5EF4-FFF2-40B4-BE49-F238E27FC236}">
                <a16:creationId xmlns:a16="http://schemas.microsoft.com/office/drawing/2014/main" id="{13E8E589-0AF8-044A-A84A-9D6388758D2D}"/>
              </a:ext>
            </a:extLst>
          </p:cNvPr>
          <p:cNvGrpSpPr/>
          <p:nvPr/>
        </p:nvGrpSpPr>
        <p:grpSpPr>
          <a:xfrm>
            <a:off x="3485075" y="3579144"/>
            <a:ext cx="2160236" cy="2465365"/>
            <a:chOff x="2917350" y="3579144"/>
            <a:chExt cx="2160236" cy="2465365"/>
          </a:xfrm>
        </p:grpSpPr>
        <p:sp>
          <p:nvSpPr>
            <p:cNvPr id="12" name="Shape 1612">
              <a:extLst>
                <a:ext uri="{FF2B5EF4-FFF2-40B4-BE49-F238E27FC236}">
                  <a16:creationId xmlns:a16="http://schemas.microsoft.com/office/drawing/2014/main" id="{F4513B08-D50E-BA4E-A7E5-D45BAC619516}"/>
                </a:ext>
              </a:extLst>
            </p:cNvPr>
            <p:cNvSpPr>
              <a:spLocks noChangeAspect="1"/>
            </p:cNvSpPr>
            <p:nvPr/>
          </p:nvSpPr>
          <p:spPr>
            <a:xfrm>
              <a:off x="2922476" y="4071172"/>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"No I am not receiving help. I search on my own...Where is there help? That is one of the major complaint-there is no help to find"</a:t>
              </a:r>
            </a:p>
          </p:txBody>
        </p:sp>
        <p:sp>
          <p:nvSpPr>
            <p:cNvPr id="17" name="Shape 1612">
              <a:extLst>
                <a:ext uri="{FF2B5EF4-FFF2-40B4-BE49-F238E27FC236}">
                  <a16:creationId xmlns:a16="http://schemas.microsoft.com/office/drawing/2014/main" id="{520EDEE6-E7FA-8348-BA60-E286412C6E65}"/>
                </a:ext>
              </a:extLst>
            </p:cNvPr>
            <p:cNvSpPr>
              <a:spLocks noChangeAspect="1"/>
            </p:cNvSpPr>
            <p:nvPr/>
          </p:nvSpPr>
          <p:spPr>
            <a:xfrm>
              <a:off x="2922476" y="5130108"/>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“If you have questions about USAJOBS you have to figure it out on your own. I check with social media to get an understanding of the website.”</a:t>
              </a:r>
            </a:p>
          </p:txBody>
        </p:sp>
        <p:sp>
          <p:nvSpPr>
            <p:cNvPr id="14" name="Shape 1612">
              <a:extLst>
                <a:ext uri="{FF2B5EF4-FFF2-40B4-BE49-F238E27FC236}">
                  <a16:creationId xmlns:a16="http://schemas.microsoft.com/office/drawing/2014/main" id="{2F76AF8E-B9E1-6046-B056-E8F8D92E1455}"/>
                </a:ext>
              </a:extLst>
            </p:cNvPr>
            <p:cNvSpPr>
              <a:spLocks noChangeAspect="1"/>
            </p:cNvSpPr>
            <p:nvPr/>
          </p:nvSpPr>
          <p:spPr>
            <a:xfrm>
              <a:off x="4163186" y="4071173"/>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"I do search on my own in USAJOBS but what I have experienced - I may be looking for a physical science technician but it may not always be listed as physical science- if I type that in it will limit me and </a:t>
              </a:r>
              <a:r>
                <a:rPr lang="en-US" sz="500" b="1" dirty="0" err="1">
                  <a:solidFill>
                    <a:schemeClr val="bg1">
                      <a:lumMod val="50000"/>
                    </a:schemeClr>
                  </a:solidFill>
                  <a:latin typeface="Helvetica" pitchFamily="2" charset="0"/>
                </a:rPr>
                <a:t>i</a:t>
              </a:r>
              <a:r>
                <a:rPr lang="en-US" sz="500" b="1" dirty="0">
                  <a:solidFill>
                    <a:schemeClr val="bg1">
                      <a:lumMod val="50000"/>
                    </a:schemeClr>
                  </a:solidFill>
                  <a:latin typeface="Helvetica" pitchFamily="2" charset="0"/>
                </a:rPr>
                <a:t> could not get the right results"</a:t>
              </a:r>
            </a:p>
          </p:txBody>
        </p:sp>
        <p:sp>
          <p:nvSpPr>
            <p:cNvPr id="13" name="Shape 1612">
              <a:extLst>
                <a:ext uri="{FF2B5EF4-FFF2-40B4-BE49-F238E27FC236}">
                  <a16:creationId xmlns:a16="http://schemas.microsoft.com/office/drawing/2014/main" id="{92AB017D-D4C8-BA4C-8243-1E633BBACE1A}"/>
                </a:ext>
              </a:extLst>
            </p:cNvPr>
            <p:cNvSpPr>
              <a:spLocks noChangeAspect="1"/>
            </p:cNvSpPr>
            <p:nvPr/>
          </p:nvSpPr>
          <p:spPr>
            <a:xfrm>
              <a:off x="4163186" y="5130109"/>
              <a:ext cx="914400" cy="914400"/>
            </a:xfrm>
            <a:prstGeom prst="rect">
              <a:avLst/>
            </a:prstGeom>
            <a:solidFill>
              <a:srgbClr val="FEC900"/>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defTabSz="320352">
                <a:defRPr sz="900">
                  <a:solidFill>
                    <a:srgbClr val="0F3B5F"/>
                  </a:solidFill>
                </a:defRPr>
              </a:pPr>
              <a:r>
                <a:rPr lang="en-US" sz="500" b="1" dirty="0">
                  <a:solidFill>
                    <a:schemeClr val="bg1">
                      <a:lumMod val="50000"/>
                    </a:schemeClr>
                  </a:solidFill>
                  <a:latin typeface="Helvetica" pitchFamily="2" charset="0"/>
                </a:rPr>
                <a:t>"I don't know what keywords to use since there are so many"</a:t>
              </a:r>
            </a:p>
          </p:txBody>
        </p:sp>
        <p:sp>
          <p:nvSpPr>
            <p:cNvPr id="24" name="Shape 1612">
              <a:extLst>
                <a:ext uri="{FF2B5EF4-FFF2-40B4-BE49-F238E27FC236}">
                  <a16:creationId xmlns:a16="http://schemas.microsoft.com/office/drawing/2014/main" id="{7D874C9E-0D9C-D94B-A9B3-663A95FB7CC4}"/>
                </a:ext>
              </a:extLst>
            </p:cNvPr>
            <p:cNvSpPr>
              <a:spLocks noChangeAspect="1"/>
            </p:cNvSpPr>
            <p:nvPr/>
          </p:nvSpPr>
          <p:spPr>
            <a:xfrm>
              <a:off x="2917350" y="3579144"/>
              <a:ext cx="914400" cy="361389"/>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algn="ctr" defTabSz="320352">
                <a:defRPr sz="900">
                  <a:solidFill>
                    <a:srgbClr val="0F3B5F"/>
                  </a:solidFill>
                </a:defRPr>
              </a:pPr>
              <a:r>
                <a:rPr lang="en-US" sz="900" b="1" dirty="0">
                  <a:solidFill>
                    <a:schemeClr val="bg1">
                      <a:lumMod val="50000"/>
                    </a:schemeClr>
                  </a:solidFill>
                  <a:latin typeface="Helvetica" pitchFamily="2" charset="0"/>
                </a:rPr>
                <a:t>Finding</a:t>
              </a:r>
              <a:br>
                <a:rPr lang="en-US" sz="900" b="1" dirty="0">
                  <a:solidFill>
                    <a:schemeClr val="bg1">
                      <a:lumMod val="50000"/>
                    </a:schemeClr>
                  </a:solidFill>
                  <a:latin typeface="Helvetica" pitchFamily="2" charset="0"/>
                </a:rPr>
              </a:br>
              <a:r>
                <a:rPr lang="en-US" sz="900" b="1" dirty="0">
                  <a:solidFill>
                    <a:schemeClr val="bg1">
                      <a:lumMod val="50000"/>
                    </a:schemeClr>
                  </a:solidFill>
                  <a:latin typeface="Helvetica" pitchFamily="2" charset="0"/>
                </a:rPr>
                <a:t>Help</a:t>
              </a:r>
            </a:p>
          </p:txBody>
        </p:sp>
        <p:sp>
          <p:nvSpPr>
            <p:cNvPr id="25" name="Shape 1612">
              <a:extLst>
                <a:ext uri="{FF2B5EF4-FFF2-40B4-BE49-F238E27FC236}">
                  <a16:creationId xmlns:a16="http://schemas.microsoft.com/office/drawing/2014/main" id="{6D15351D-6DB2-F348-AEF7-6C69804F53A7}"/>
                </a:ext>
              </a:extLst>
            </p:cNvPr>
            <p:cNvSpPr>
              <a:spLocks noChangeAspect="1"/>
            </p:cNvSpPr>
            <p:nvPr/>
          </p:nvSpPr>
          <p:spPr>
            <a:xfrm>
              <a:off x="4163186" y="3579144"/>
              <a:ext cx="914400" cy="361389"/>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algn="ctr" defTabSz="320352">
                <a:defRPr sz="900">
                  <a:solidFill>
                    <a:srgbClr val="0F3B5F"/>
                  </a:solidFill>
                </a:defRPr>
              </a:pPr>
              <a:r>
                <a:rPr lang="en-US" sz="900" b="1" dirty="0">
                  <a:solidFill>
                    <a:schemeClr val="bg1">
                      <a:lumMod val="50000"/>
                    </a:schemeClr>
                  </a:solidFill>
                  <a:latin typeface="Helvetica" pitchFamily="2" charset="0"/>
                </a:rPr>
                <a:t>Feeling</a:t>
              </a:r>
              <a:br>
                <a:rPr lang="en-US" sz="900" b="1" dirty="0">
                  <a:solidFill>
                    <a:schemeClr val="bg1">
                      <a:lumMod val="50000"/>
                    </a:schemeClr>
                  </a:solidFill>
                  <a:latin typeface="Helvetica" pitchFamily="2" charset="0"/>
                </a:rPr>
              </a:br>
              <a:r>
                <a:rPr lang="en-US" sz="900" b="1" dirty="0">
                  <a:solidFill>
                    <a:schemeClr val="bg1">
                      <a:lumMod val="50000"/>
                    </a:schemeClr>
                  </a:solidFill>
                  <a:latin typeface="Helvetica" pitchFamily="2" charset="0"/>
                </a:rPr>
                <a:t>Lost</a:t>
              </a:r>
            </a:p>
          </p:txBody>
        </p:sp>
      </p:grpSp>
      <p:sp>
        <p:nvSpPr>
          <p:cNvPr id="26" name="Shape 1612">
            <a:extLst>
              <a:ext uri="{FF2B5EF4-FFF2-40B4-BE49-F238E27FC236}">
                <a16:creationId xmlns:a16="http://schemas.microsoft.com/office/drawing/2014/main" id="{DDFA1231-BD9F-6846-B00C-C487E83A83DF}"/>
              </a:ext>
            </a:extLst>
          </p:cNvPr>
          <p:cNvSpPr>
            <a:spLocks noChangeAspect="1"/>
          </p:cNvSpPr>
          <p:nvPr/>
        </p:nvSpPr>
        <p:spPr>
          <a:xfrm>
            <a:off x="6913396" y="3579144"/>
            <a:ext cx="914400" cy="361389"/>
          </a:xfrm>
          <a:prstGeom prst="rect">
            <a:avLst/>
          </a:prstGeom>
          <a:solidFill>
            <a:srgbClr val="FAA619"/>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pPr algn="ctr" defTabSz="320352">
              <a:defRPr sz="900">
                <a:solidFill>
                  <a:srgbClr val="0F3B5F"/>
                </a:solidFill>
              </a:defRPr>
            </a:pPr>
            <a:r>
              <a:rPr lang="en-US" sz="900" b="1" dirty="0">
                <a:solidFill>
                  <a:schemeClr val="bg1">
                    <a:lumMod val="50000"/>
                  </a:schemeClr>
                </a:solidFill>
                <a:latin typeface="Helvetica" pitchFamily="2" charset="0"/>
              </a:rPr>
              <a:t>Lack of Guidance</a:t>
            </a:r>
          </a:p>
        </p:txBody>
      </p:sp>
      <p:sp>
        <p:nvSpPr>
          <p:cNvPr id="28" name="Shape 1612">
            <a:extLst>
              <a:ext uri="{FF2B5EF4-FFF2-40B4-BE49-F238E27FC236}">
                <a16:creationId xmlns:a16="http://schemas.microsoft.com/office/drawing/2014/main" id="{6E5D69DA-BDB2-5B45-A4D9-73C551CD5FD4}"/>
              </a:ext>
            </a:extLst>
          </p:cNvPr>
          <p:cNvSpPr>
            <a:spLocks noChangeAspect="1"/>
          </p:cNvSpPr>
          <p:nvPr/>
        </p:nvSpPr>
        <p:spPr>
          <a:xfrm>
            <a:off x="3485075" y="2254489"/>
            <a:ext cx="2160236" cy="1188720"/>
          </a:xfrm>
          <a:prstGeom prst="rect">
            <a:avLst/>
          </a:prstGeom>
          <a:solidFill>
            <a:srgbClr val="0098A2"/>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r>
              <a:rPr lang="en-US" sz="900" dirty="0">
                <a:solidFill>
                  <a:schemeClr val="tx1"/>
                </a:solidFill>
                <a:latin typeface="Helvetica" pitchFamily="2" charset="0"/>
              </a:rPr>
              <a:t>USAJOBS falls short of applicant expectations because it presents itself as a one-stop shop for federal hiring, but in reality it is laid on top of a disjointed process spread among 129 agencies, which disorients, frustrates, and misleads users </a:t>
            </a:r>
          </a:p>
        </p:txBody>
      </p:sp>
      <p:sp>
        <p:nvSpPr>
          <p:cNvPr id="31" name="Shape 1612">
            <a:extLst>
              <a:ext uri="{FF2B5EF4-FFF2-40B4-BE49-F238E27FC236}">
                <a16:creationId xmlns:a16="http://schemas.microsoft.com/office/drawing/2014/main" id="{A4275A77-CF50-0F43-A149-F71F9312CA1D}"/>
              </a:ext>
            </a:extLst>
          </p:cNvPr>
          <p:cNvSpPr>
            <a:spLocks noChangeAspect="1"/>
          </p:cNvSpPr>
          <p:nvPr/>
        </p:nvSpPr>
        <p:spPr>
          <a:xfrm>
            <a:off x="693110" y="2254489"/>
            <a:ext cx="2160236" cy="1188720"/>
          </a:xfrm>
          <a:prstGeom prst="rect">
            <a:avLst/>
          </a:prstGeom>
          <a:solidFill>
            <a:srgbClr val="0098A2"/>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r>
              <a:rPr lang="en-US" sz="900" dirty="0">
                <a:solidFill>
                  <a:schemeClr val="tx1"/>
                </a:solidFill>
                <a:latin typeface="Helvetica" pitchFamily="2" charset="0"/>
              </a:rPr>
              <a:t>Applying for a government job is a long and arduous process which is made even worse because the government doesn’t set user expectations up front about what they need to apply and how long it will take them.  </a:t>
            </a:r>
          </a:p>
        </p:txBody>
      </p:sp>
      <p:sp>
        <p:nvSpPr>
          <p:cNvPr id="32" name="Shape 1612">
            <a:extLst>
              <a:ext uri="{FF2B5EF4-FFF2-40B4-BE49-F238E27FC236}">
                <a16:creationId xmlns:a16="http://schemas.microsoft.com/office/drawing/2014/main" id="{75FA6510-7DE1-AF43-9E20-C91C73876F94}"/>
              </a:ext>
            </a:extLst>
          </p:cNvPr>
          <p:cNvSpPr>
            <a:spLocks noChangeAspect="1"/>
          </p:cNvSpPr>
          <p:nvPr/>
        </p:nvSpPr>
        <p:spPr>
          <a:xfrm>
            <a:off x="6290478" y="2254489"/>
            <a:ext cx="2160236" cy="1188720"/>
          </a:xfrm>
          <a:prstGeom prst="rect">
            <a:avLst/>
          </a:prstGeom>
          <a:solidFill>
            <a:srgbClr val="0098A2"/>
          </a:solidFill>
          <a:ln w="12700" cap="flat">
            <a:noFill/>
            <a:miter lim="400000"/>
          </a:ln>
          <a:effectLst>
            <a:outerShdw blurRad="63500" sx="102000" sy="102000" algn="ctr" rotWithShape="0">
              <a:prstClr val="black">
                <a:alpha val="40000"/>
              </a:prstClr>
            </a:outerShdw>
          </a:effectLst>
        </p:spPr>
        <p:txBody>
          <a:bodyPr wrap="square" lIns="45718" tIns="45718" rIns="45718" bIns="45718" numCol="1" anchor="t">
            <a:noAutofit/>
          </a:bodyPr>
          <a:lstStyle/>
          <a:p>
            <a:r>
              <a:rPr lang="en-US" sz="900" spc="-30" dirty="0">
                <a:solidFill>
                  <a:schemeClr val="tx1"/>
                </a:solidFill>
                <a:latin typeface="Helvetica" pitchFamily="2" charset="0"/>
              </a:rPr>
              <a:t>USAJOBS does not communicate eligibility and qualifications in a way that is meaningful to individual applicants, nor explain that these are prerequisites to being considered; applicants apply to jobs they can’t get resulting in increased applications, workload for the government and frustration for multiple users in the system </a:t>
            </a:r>
          </a:p>
        </p:txBody>
      </p:sp>
      <p:sp>
        <p:nvSpPr>
          <p:cNvPr id="34" name="Shape 1669">
            <a:extLst>
              <a:ext uri="{FF2B5EF4-FFF2-40B4-BE49-F238E27FC236}">
                <a16:creationId xmlns:a16="http://schemas.microsoft.com/office/drawing/2014/main" id="{5B131514-5ABA-DA48-A4C5-1838FCF78CF4}"/>
              </a:ext>
            </a:extLst>
          </p:cNvPr>
          <p:cNvSpPr/>
          <p:nvPr/>
        </p:nvSpPr>
        <p:spPr>
          <a:xfrm>
            <a:off x="6062345" y="1896820"/>
            <a:ext cx="2592455" cy="4497483"/>
          </a:xfrm>
          <a:prstGeom prst="roundRect">
            <a:avLst>
              <a:gd name="adj" fmla="val 14104"/>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35" name="Shape 1669">
            <a:extLst>
              <a:ext uri="{FF2B5EF4-FFF2-40B4-BE49-F238E27FC236}">
                <a16:creationId xmlns:a16="http://schemas.microsoft.com/office/drawing/2014/main" id="{1B66A4FF-1680-8D4D-917F-6C5DA6B9772E}"/>
              </a:ext>
            </a:extLst>
          </p:cNvPr>
          <p:cNvSpPr/>
          <p:nvPr/>
        </p:nvSpPr>
        <p:spPr>
          <a:xfrm>
            <a:off x="3275772" y="1896820"/>
            <a:ext cx="2592455" cy="4497483"/>
          </a:xfrm>
          <a:prstGeom prst="roundRect">
            <a:avLst>
              <a:gd name="adj" fmla="val 14104"/>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
        <p:nvSpPr>
          <p:cNvPr id="36" name="Shape 1669">
            <a:extLst>
              <a:ext uri="{FF2B5EF4-FFF2-40B4-BE49-F238E27FC236}">
                <a16:creationId xmlns:a16="http://schemas.microsoft.com/office/drawing/2014/main" id="{7F4FED57-2B9C-EC44-9285-51EEAF737D27}"/>
              </a:ext>
            </a:extLst>
          </p:cNvPr>
          <p:cNvSpPr/>
          <p:nvPr/>
        </p:nvSpPr>
        <p:spPr>
          <a:xfrm>
            <a:off x="489200" y="1896820"/>
            <a:ext cx="2592455" cy="4497483"/>
          </a:xfrm>
          <a:prstGeom prst="roundRect">
            <a:avLst>
              <a:gd name="adj" fmla="val 14104"/>
            </a:avLst>
          </a:prstGeom>
          <a:ln w="28575">
            <a:solidFill>
              <a:srgbClr val="FFFFFF"/>
            </a:solidFill>
          </a:ln>
        </p:spPr>
        <p:txBody>
          <a:bodyPr lIns="45718" tIns="45718" rIns="45718" bIns="45718" anchor="ctr"/>
          <a:lstStyle/>
          <a:p>
            <a:pPr>
              <a:defRPr>
                <a:solidFill>
                  <a:srgbClr val="000000"/>
                </a:solidFill>
                <a:latin typeface="Arial"/>
                <a:ea typeface="Arial"/>
                <a:cs typeface="Arial"/>
                <a:sym typeface="Arial"/>
              </a:defRPr>
            </a:pPr>
            <a:endParaRPr/>
          </a:p>
        </p:txBody>
      </p:sp>
    </p:spTree>
    <p:extLst>
      <p:ext uri="{BB962C8B-B14F-4D97-AF65-F5344CB8AC3E}">
        <p14:creationId xmlns:p14="http://schemas.microsoft.com/office/powerpoint/2010/main" val="41059317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37A2BDC-4570-3441-A0E3-9E2CE63F63B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t="20120"/>
          <a:stretch/>
        </p:blipFill>
        <p:spPr>
          <a:xfrm>
            <a:off x="0" y="1379802"/>
            <a:ext cx="9144000" cy="5478198"/>
          </a:xfrm>
          <a:prstGeom prst="rect">
            <a:avLst/>
          </a:prstGeom>
          <a:ln w="12700">
            <a:miter lim="400000"/>
          </a:ln>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err="1"/>
              <a:t>USAJobs</a:t>
            </a:r>
            <a:r>
              <a:rPr lang="en-US" dirty="0"/>
              <a:t> Synthesis</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8345430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Synthesis Process</a:t>
            </a:r>
            <a:endParaRPr dirty="0"/>
          </a:p>
        </p:txBody>
      </p:sp>
      <p:sp>
        <p:nvSpPr>
          <p:cNvPr id="51" name="Take a moment to reflect on what defines design for you. Write down some keywords, thoughts, etc. Share them with the group.">
            <a:extLst>
              <a:ext uri="{FF2B5EF4-FFF2-40B4-BE49-F238E27FC236}">
                <a16:creationId xmlns:a16="http://schemas.microsoft.com/office/drawing/2014/main" id="{3AC63E0F-7AA9-454E-8B09-2756F7DE2B38}"/>
              </a:ext>
            </a:extLst>
          </p:cNvPr>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300"/>
              </a:spcBef>
              <a:buClr>
                <a:srgbClr val="0098A2"/>
              </a:buClr>
            </a:pPr>
            <a:r>
              <a:rPr lang="en-US" sz="1800" b="1" dirty="0">
                <a:solidFill>
                  <a:srgbClr val="0098A2"/>
                </a:solidFill>
              </a:rPr>
              <a:t>1. Extract Takeaways</a:t>
            </a:r>
            <a:br>
              <a:rPr lang="en-US" sz="1800" b="1" dirty="0">
                <a:solidFill>
                  <a:srgbClr val="0098A2"/>
                </a:solidFill>
              </a:rPr>
            </a:br>
            <a:r>
              <a:rPr lang="en-US" sz="1800" dirty="0"/>
              <a:t>Review your notes and photos, and pull out any </a:t>
            </a:r>
            <a:r>
              <a:rPr lang="en-US" sz="1800" dirty="0">
                <a:solidFill>
                  <a:srgbClr val="FAA619"/>
                </a:solidFill>
              </a:rPr>
              <a:t>comments, quotations, or observations that could be </a:t>
            </a:r>
            <a:r>
              <a:rPr lang="en-US" sz="1800" spc="-20" dirty="0">
                <a:solidFill>
                  <a:srgbClr val="FAA619"/>
                </a:solidFill>
              </a:rPr>
              <a:t>important, and put them on sticky notes—one per sticky.</a:t>
            </a:r>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b="1" dirty="0">
                <a:solidFill>
                  <a:srgbClr val="0098A2"/>
                </a:solidFill>
              </a:rPr>
              <a:t>2. Categorize &amp; Label</a:t>
            </a:r>
            <a:br>
              <a:rPr lang="en-US" sz="1800" dirty="0">
                <a:solidFill>
                  <a:srgbClr val="FAA619"/>
                </a:solidFill>
              </a:rPr>
            </a:br>
            <a:r>
              <a:rPr lang="en-US" sz="1800" spc="-20" dirty="0"/>
              <a:t>Share your data with your group by placing your sticky notes together on the wall. </a:t>
            </a:r>
            <a:r>
              <a:rPr lang="en-US" sz="1800" spc="-20" dirty="0">
                <a:solidFill>
                  <a:srgbClr val="FAA619"/>
                </a:solidFill>
              </a:rPr>
              <a:t>Sort similar takeaways into clusters. Iterate, refine, and give each cluster a label. </a:t>
            </a:r>
            <a:endParaRPr lang="en-US" sz="1800" spc="-20" dirty="0"/>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b="1" dirty="0">
                <a:solidFill>
                  <a:srgbClr val="0098A2"/>
                </a:solidFill>
              </a:rPr>
              <a:t>3. Articulate Insights</a:t>
            </a:r>
            <a:br>
              <a:rPr lang="en-US" sz="1800" dirty="0">
                <a:solidFill>
                  <a:srgbClr val="FAA619"/>
                </a:solidFill>
              </a:rPr>
            </a:br>
            <a:r>
              <a:rPr lang="en-US" sz="1800" dirty="0"/>
              <a:t>Discuss </a:t>
            </a:r>
            <a:r>
              <a:rPr lang="en-US" sz="1800" dirty="0">
                <a:solidFill>
                  <a:srgbClr val="FAA619"/>
                </a:solidFill>
              </a:rPr>
              <a:t>the deeper meaning and design opportunities suggested by the themes emerging from your data </a:t>
            </a:r>
            <a:r>
              <a:rPr lang="en-US" sz="1800" dirty="0"/>
              <a:t>and distill each into a descriptive statement or “insight.”</a:t>
            </a:r>
          </a:p>
        </p:txBody>
      </p:sp>
      <p:sp>
        <p:nvSpPr>
          <p:cNvPr id="6" name="What is innovation?:">
            <a:extLst>
              <a:ext uri="{FF2B5EF4-FFF2-40B4-BE49-F238E27FC236}">
                <a16:creationId xmlns:a16="http://schemas.microsoft.com/office/drawing/2014/main" id="{8EE393D8-EA18-1E47-B567-A0B86FBE1CA6}"/>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175536227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5" name="Group 24">
            <a:extLst>
              <a:ext uri="{FF2B5EF4-FFF2-40B4-BE49-F238E27FC236}">
                <a16:creationId xmlns:a16="http://schemas.microsoft.com/office/drawing/2014/main" id="{A51BE85F-CFC5-B546-9AD5-38FF721CC469}"/>
              </a:ext>
            </a:extLst>
          </p:cNvPr>
          <p:cNvGrpSpPr/>
          <p:nvPr/>
        </p:nvGrpSpPr>
        <p:grpSpPr>
          <a:xfrm>
            <a:off x="2659600" y="3117165"/>
            <a:ext cx="872847" cy="864887"/>
            <a:chOff x="7423422" y="1941101"/>
            <a:chExt cx="651616" cy="651616"/>
          </a:xfrm>
        </p:grpSpPr>
        <p:sp>
          <p:nvSpPr>
            <p:cNvPr id="26" name="Rectangle 25">
              <a:extLst>
                <a:ext uri="{FF2B5EF4-FFF2-40B4-BE49-F238E27FC236}">
                  <a16:creationId xmlns:a16="http://schemas.microsoft.com/office/drawing/2014/main" id="{9475FE96-B34F-3543-90B9-C8A6B4B9920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27" name="Straight Connector 26">
              <a:extLst>
                <a:ext uri="{FF2B5EF4-FFF2-40B4-BE49-F238E27FC236}">
                  <a16:creationId xmlns:a16="http://schemas.microsoft.com/office/drawing/2014/main" id="{3964C878-4DD8-CC43-A442-A454FC8C3445}"/>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A31B9722-13DD-F74B-8EF3-0F682DBAD2A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69D0AF7F-7828-324C-A057-F35A5BFD9371}"/>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30" name="Straight Connector 29">
              <a:extLst>
                <a:ext uri="{FF2B5EF4-FFF2-40B4-BE49-F238E27FC236}">
                  <a16:creationId xmlns:a16="http://schemas.microsoft.com/office/drawing/2014/main" id="{551EE8F3-B1FA-4944-B2A1-C775AEB37181}"/>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19CE0A46-4CAC-A043-A12E-60C9AF3D4978}"/>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32" name="TextBox 31">
              <a:extLst>
                <a:ext uri="{FF2B5EF4-FFF2-40B4-BE49-F238E27FC236}">
                  <a16:creationId xmlns:a16="http://schemas.microsoft.com/office/drawing/2014/main" id="{C2BCA4DD-49E0-4047-902F-790D056C74AA}"/>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33" name="Label the clusters as they take shape.  Create a phrase for the cluster.  Think: “This relationship has something to do with _____.”">
            <a:extLst>
              <a:ext uri="{FF2B5EF4-FFF2-40B4-BE49-F238E27FC236}">
                <a16:creationId xmlns:a16="http://schemas.microsoft.com/office/drawing/2014/main" id="{47972B60-9343-AB4B-8956-C02A755BBB33}"/>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r>
              <a:rPr lang="en-US" sz="1790" dirty="0">
                <a:solidFill>
                  <a:srgbClr val="CCCCCC"/>
                </a:solidFill>
                <a:sym typeface="Helvetica"/>
              </a:rPr>
              <a:t>One person places and describes a </a:t>
            </a:r>
            <a:r>
              <a:rPr lang="en-US" sz="1790" b="1" dirty="0">
                <a:solidFill>
                  <a:srgbClr val="CCCCCC"/>
                </a:solidFill>
                <a:sym typeface="Helvetica"/>
              </a:rPr>
              <a:t>single data point.</a:t>
            </a:r>
          </a:p>
        </p:txBody>
      </p:sp>
      <p:sp>
        <p:nvSpPr>
          <p:cNvPr id="36" name="What is design?">
            <a:extLst>
              <a:ext uri="{FF2B5EF4-FFF2-40B4-BE49-F238E27FC236}">
                <a16:creationId xmlns:a16="http://schemas.microsoft.com/office/drawing/2014/main" id="{998E9A3E-A39C-124C-A801-89AEC13CD6A4}"/>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37" name="What is innovation?:">
            <a:extLst>
              <a:ext uri="{FF2B5EF4-FFF2-40B4-BE49-F238E27FC236}">
                <a16:creationId xmlns:a16="http://schemas.microsoft.com/office/drawing/2014/main" id="{9CC23954-F9BA-204E-ACD0-32B295FD93F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91462371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3" name="Group 22">
            <a:extLst>
              <a:ext uri="{FF2B5EF4-FFF2-40B4-BE49-F238E27FC236}">
                <a16:creationId xmlns:a16="http://schemas.microsoft.com/office/drawing/2014/main" id="{A4B399FB-57EB-BA40-9967-50FB41E15E82}"/>
              </a:ext>
            </a:extLst>
          </p:cNvPr>
          <p:cNvGrpSpPr/>
          <p:nvPr/>
        </p:nvGrpSpPr>
        <p:grpSpPr>
          <a:xfrm>
            <a:off x="2659600" y="3117165"/>
            <a:ext cx="872847" cy="864887"/>
            <a:chOff x="7423422" y="1941101"/>
            <a:chExt cx="651616" cy="651616"/>
          </a:xfrm>
        </p:grpSpPr>
        <p:sp>
          <p:nvSpPr>
            <p:cNvPr id="24" name="Rectangle 23">
              <a:extLst>
                <a:ext uri="{FF2B5EF4-FFF2-40B4-BE49-F238E27FC236}">
                  <a16:creationId xmlns:a16="http://schemas.microsoft.com/office/drawing/2014/main" id="{5865FD90-6C6F-5A45-BB27-CF39E6F606B7}"/>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25" name="Straight Connector 24">
              <a:extLst>
                <a:ext uri="{FF2B5EF4-FFF2-40B4-BE49-F238E27FC236}">
                  <a16:creationId xmlns:a16="http://schemas.microsoft.com/office/drawing/2014/main" id="{00D34C53-2F67-C54C-A24C-985FA77A78B5}"/>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8124AD97-2EA6-C245-9073-533D63FBA8F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AC38C10F-80A2-FB4D-8473-8CA6A50EA97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28" name="Straight Connector 27">
              <a:extLst>
                <a:ext uri="{FF2B5EF4-FFF2-40B4-BE49-F238E27FC236}">
                  <a16:creationId xmlns:a16="http://schemas.microsoft.com/office/drawing/2014/main" id="{C952F53A-2B2C-4B4F-A5C2-8F2A88D13D85}"/>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1E7DC718-B6F8-474C-9569-5078BCA80D3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C6F794AE-66C6-0849-BFCC-9CC46FD9DBB3}"/>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39" name="Group 38">
            <a:extLst>
              <a:ext uri="{FF2B5EF4-FFF2-40B4-BE49-F238E27FC236}">
                <a16:creationId xmlns:a16="http://schemas.microsoft.com/office/drawing/2014/main" id="{0F2D7D9F-499F-044B-BE2C-4BBEA76B15E8}"/>
              </a:ext>
            </a:extLst>
          </p:cNvPr>
          <p:cNvGrpSpPr/>
          <p:nvPr/>
        </p:nvGrpSpPr>
        <p:grpSpPr>
          <a:xfrm>
            <a:off x="3691987" y="3117165"/>
            <a:ext cx="872847" cy="864887"/>
            <a:chOff x="7423422" y="1941101"/>
            <a:chExt cx="651616" cy="651616"/>
          </a:xfrm>
        </p:grpSpPr>
        <p:sp>
          <p:nvSpPr>
            <p:cNvPr id="40" name="Rectangle 39">
              <a:extLst>
                <a:ext uri="{FF2B5EF4-FFF2-40B4-BE49-F238E27FC236}">
                  <a16:creationId xmlns:a16="http://schemas.microsoft.com/office/drawing/2014/main" id="{24713CED-19F2-CD47-A468-5DFAFC7C0A8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41" name="Straight Connector 40">
              <a:extLst>
                <a:ext uri="{FF2B5EF4-FFF2-40B4-BE49-F238E27FC236}">
                  <a16:creationId xmlns:a16="http://schemas.microsoft.com/office/drawing/2014/main" id="{8E62C08E-6F26-E340-80D2-E3F881E6D7A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03D2E9A2-C154-E54D-A54D-1009EEE07CED}"/>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C8333ED0-2307-CC46-A239-A57A283D00D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44" name="Straight Connector 43">
              <a:extLst>
                <a:ext uri="{FF2B5EF4-FFF2-40B4-BE49-F238E27FC236}">
                  <a16:creationId xmlns:a16="http://schemas.microsoft.com/office/drawing/2014/main" id="{85820BBF-DE2F-1244-9477-5EC06058C381}"/>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6191EAFC-C3AC-DD4D-A830-67D1A1F507F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D187048A-9819-E44C-847D-AD7DD7F0EB36}"/>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47" name="Label the clusters as they take shape.  Create a phrase for the cluster.  Think: “This relationship has something to do with _____.”">
            <a:extLst>
              <a:ext uri="{FF2B5EF4-FFF2-40B4-BE49-F238E27FC236}">
                <a16:creationId xmlns:a16="http://schemas.microsoft.com/office/drawing/2014/main" id="{20C15D3D-472E-9C40-86AF-C35D0603F390}"/>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lang="en-US" sz="1790" dirty="0">
                <a:solidFill>
                  <a:srgbClr val="CCCCCC"/>
                </a:solidFill>
                <a:sym typeface="Helvetica"/>
              </a:rPr>
              <a:t>Invite others to place items together to create </a:t>
            </a:r>
            <a:br>
              <a:rPr lang="en-US" sz="1790" dirty="0">
                <a:solidFill>
                  <a:srgbClr val="CCCCCC"/>
                </a:solidFill>
                <a:sym typeface="Helvetica"/>
              </a:rPr>
            </a:br>
            <a:r>
              <a:rPr lang="en-US" sz="1790" b="1" dirty="0">
                <a:solidFill>
                  <a:srgbClr val="CCCCCC"/>
                </a:solidFill>
                <a:sym typeface="Helvetica"/>
              </a:rPr>
              <a:t>meaningful groups</a:t>
            </a:r>
            <a:r>
              <a:rPr lang="en-US" sz="1790" dirty="0">
                <a:solidFill>
                  <a:srgbClr val="CCCCCC"/>
                </a:solidFill>
                <a:sym typeface="Helvetica"/>
              </a:rPr>
              <a:t> from inferences.</a:t>
            </a:r>
          </a:p>
        </p:txBody>
      </p:sp>
      <p:sp>
        <p:nvSpPr>
          <p:cNvPr id="49" name="What is design?">
            <a:extLst>
              <a:ext uri="{FF2B5EF4-FFF2-40B4-BE49-F238E27FC236}">
                <a16:creationId xmlns:a16="http://schemas.microsoft.com/office/drawing/2014/main" id="{32067D0D-8AF1-9949-8022-442DC2B94A9F}"/>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50" name="What is innovation?:">
            <a:extLst>
              <a:ext uri="{FF2B5EF4-FFF2-40B4-BE49-F238E27FC236}">
                <a16:creationId xmlns:a16="http://schemas.microsoft.com/office/drawing/2014/main" id="{A699421D-8435-2840-B2FB-52454AB61358}"/>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39620882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41" name="Meaning is generated by asking questions like:…"/>
          <p:cNvSpPr/>
          <p:nvPr/>
        </p:nvSpPr>
        <p:spPr>
          <a:xfrm>
            <a:off x="6191012" y="665236"/>
            <a:ext cx="2642400" cy="495241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spcBef>
                <a:spcPts val="900"/>
              </a:spcBef>
              <a:defRPr sz="1300">
                <a:solidFill>
                  <a:srgbClr val="CCCCCC"/>
                </a:solidFill>
                <a:latin typeface="+mn-lt"/>
                <a:ea typeface="+mn-ea"/>
                <a:cs typeface="+mn-cs"/>
                <a:sym typeface="Helvetica"/>
              </a:defRPr>
            </a:pPr>
            <a:r>
              <a:rPr sz="1500" b="1" dirty="0">
                <a:solidFill>
                  <a:srgbClr val="FAA619"/>
                </a:solidFill>
              </a:rPr>
              <a:t>Meaning</a:t>
            </a:r>
            <a:r>
              <a:rPr sz="1500" b="1" dirty="0"/>
              <a:t> is generated by asking questions like:</a:t>
            </a:r>
            <a:endParaRPr sz="1500" b="1" dirty="0">
              <a:solidFill>
                <a:srgbClr val="000000"/>
              </a:solidFill>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sz="1500" dirty="0">
                <a:solidFill>
                  <a:srgbClr val="0098A2"/>
                </a:solidFill>
              </a:rPr>
              <a:t>What is this saying about a</a:t>
            </a:r>
            <a:r>
              <a:rPr lang="en-US" sz="1500" dirty="0">
                <a:solidFill>
                  <a:srgbClr val="0098A2"/>
                </a:solidFill>
              </a:rPr>
              <a:t> particular</a:t>
            </a:r>
            <a:r>
              <a:rPr sz="1500" dirty="0">
                <a:solidFill>
                  <a:srgbClr val="0098A2"/>
                </a:solidFill>
              </a:rPr>
              <a:t> context?</a:t>
            </a: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sz="1500" dirty="0">
                <a:solidFill>
                  <a:srgbClr val="0098A2"/>
                </a:solidFill>
              </a:rPr>
              <a:t>What </a:t>
            </a:r>
            <a:r>
              <a:rPr lang="en-US" sz="1500" dirty="0">
                <a:solidFill>
                  <a:srgbClr val="0098A2"/>
                </a:solidFill>
              </a:rPr>
              <a:t>caused or prompted the person to think/say this</a:t>
            </a:r>
            <a:r>
              <a:rPr sz="1500" dirty="0">
                <a:solidFill>
                  <a:srgbClr val="0098A2"/>
                </a:solidFill>
              </a:rPr>
              <a:t>?</a:t>
            </a: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sz="1500" dirty="0">
                <a:solidFill>
                  <a:srgbClr val="0098A2"/>
                </a:solidFill>
              </a:rPr>
              <a:t>If I read between the lines, does it speak </a:t>
            </a:r>
            <a:br>
              <a:rPr sz="1500" dirty="0">
                <a:solidFill>
                  <a:srgbClr val="0098A2"/>
                </a:solidFill>
              </a:rPr>
            </a:br>
            <a:r>
              <a:rPr sz="1500" dirty="0">
                <a:solidFill>
                  <a:srgbClr val="0098A2"/>
                </a:solidFill>
              </a:rPr>
              <a:t>to something larger?</a:t>
            </a: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sz="1500" dirty="0">
                <a:solidFill>
                  <a:srgbClr val="0098A2"/>
                </a:solidFill>
              </a:rPr>
              <a:t>What about this situation would lead a person </a:t>
            </a:r>
            <a:r>
              <a:rPr lang="en-US" sz="1500" dirty="0">
                <a:solidFill>
                  <a:srgbClr val="0098A2"/>
                </a:solidFill>
              </a:rPr>
              <a:t> </a:t>
            </a:r>
            <a:r>
              <a:rPr sz="1500" dirty="0">
                <a:solidFill>
                  <a:srgbClr val="0098A2"/>
                </a:solidFill>
              </a:rPr>
              <a:t>to say this or do this? (Go back and remember </a:t>
            </a:r>
            <a:r>
              <a:rPr lang="en-US" sz="1500" dirty="0">
                <a:solidFill>
                  <a:srgbClr val="0098A2"/>
                </a:solidFill>
              </a:rPr>
              <a:t>the context for </a:t>
            </a:r>
            <a:r>
              <a:rPr sz="1500" dirty="0">
                <a:solidFill>
                  <a:srgbClr val="0098A2"/>
                </a:solidFill>
              </a:rPr>
              <a:t>this moment)</a:t>
            </a:r>
          </a:p>
        </p:txBody>
      </p:sp>
      <p:sp>
        <p:nvSpPr>
          <p:cNvPr id="242" name="Line"/>
          <p:cNvSpPr/>
          <p:nvPr/>
        </p:nvSpPr>
        <p:spPr>
          <a:xfrm flipH="1">
            <a:off x="6053000" y="788174"/>
            <a:ext cx="0" cy="4658470"/>
          </a:xfrm>
          <a:prstGeom prst="line">
            <a:avLst/>
          </a:prstGeom>
          <a:ln>
            <a:solidFill>
              <a:srgbClr val="CCEAEC"/>
            </a:solidFill>
          </a:ln>
        </p:spPr>
        <p:txBody>
          <a:bodyPr lIns="45719" rIns="45719"/>
          <a:lstStyle/>
          <a:p>
            <a:endParaRPr/>
          </a:p>
        </p:txBody>
      </p:sp>
      <p:sp>
        <p:nvSpPr>
          <p:cNvPr id="243" name="Rounded Rectangle"/>
          <p:cNvSpPr/>
          <p:nvPr/>
        </p:nvSpPr>
        <p:spPr>
          <a:xfrm>
            <a:off x="2791067" y="5950226"/>
            <a:ext cx="2218255" cy="362345"/>
          </a:xfrm>
          <a:prstGeom prst="roundRect">
            <a:avLst>
              <a:gd name="adj" fmla="val 50000"/>
            </a:avLst>
          </a:prstGeom>
          <a:ln w="19050">
            <a:solidFill>
              <a:srgbClr val="FAA61A"/>
            </a:solidFill>
          </a:ln>
        </p:spPr>
        <p:txBody>
          <a:bodyPr lIns="45719" rIns="45719" anchor="ctr"/>
          <a:lstStyle/>
          <a:p>
            <a:pPr>
              <a:defRPr>
                <a:solidFill>
                  <a:srgbClr val="000000"/>
                </a:solidFill>
              </a:defRPr>
            </a:pPr>
            <a:endParaRPr/>
          </a:p>
        </p:txBody>
      </p:sp>
      <p:grpSp>
        <p:nvGrpSpPr>
          <p:cNvPr id="26" name="Group 25">
            <a:extLst>
              <a:ext uri="{FF2B5EF4-FFF2-40B4-BE49-F238E27FC236}">
                <a16:creationId xmlns:a16="http://schemas.microsoft.com/office/drawing/2014/main" id="{20464691-E99D-6F4C-A31E-9DD4AAAF6D28}"/>
              </a:ext>
            </a:extLst>
          </p:cNvPr>
          <p:cNvGrpSpPr/>
          <p:nvPr/>
        </p:nvGrpSpPr>
        <p:grpSpPr>
          <a:xfrm>
            <a:off x="2659600" y="3117165"/>
            <a:ext cx="872847" cy="864887"/>
            <a:chOff x="7423422" y="1941101"/>
            <a:chExt cx="651616" cy="651616"/>
          </a:xfrm>
        </p:grpSpPr>
        <p:sp>
          <p:nvSpPr>
            <p:cNvPr id="27" name="Rectangle 26">
              <a:extLst>
                <a:ext uri="{FF2B5EF4-FFF2-40B4-BE49-F238E27FC236}">
                  <a16:creationId xmlns:a16="http://schemas.microsoft.com/office/drawing/2014/main" id="{0EDAAB36-1C70-DB4C-863E-CF94DB550943}"/>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28" name="Straight Connector 27">
              <a:extLst>
                <a:ext uri="{FF2B5EF4-FFF2-40B4-BE49-F238E27FC236}">
                  <a16:creationId xmlns:a16="http://schemas.microsoft.com/office/drawing/2014/main" id="{E4169178-7613-B040-8F3D-95A65A2BAAA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F9DFD4A8-A485-9C45-9511-B44067C8D3A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2BC338D7-4D7A-1249-A966-68BF9072806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31" name="Straight Connector 30">
              <a:extLst>
                <a:ext uri="{FF2B5EF4-FFF2-40B4-BE49-F238E27FC236}">
                  <a16:creationId xmlns:a16="http://schemas.microsoft.com/office/drawing/2014/main" id="{439F5E0D-A08F-F649-BE92-576F5DD312D8}"/>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2D0997C6-88A8-E642-904C-1DE2F25979F1}"/>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6D4CF0C6-77A6-7342-A318-788105937153}"/>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34" name="Group 33">
            <a:extLst>
              <a:ext uri="{FF2B5EF4-FFF2-40B4-BE49-F238E27FC236}">
                <a16:creationId xmlns:a16="http://schemas.microsoft.com/office/drawing/2014/main" id="{72692E66-3FCB-1644-A055-7A956F9FFD28}"/>
              </a:ext>
            </a:extLst>
          </p:cNvPr>
          <p:cNvGrpSpPr/>
          <p:nvPr/>
        </p:nvGrpSpPr>
        <p:grpSpPr>
          <a:xfrm>
            <a:off x="3691987" y="3117165"/>
            <a:ext cx="872847" cy="864887"/>
            <a:chOff x="7423422" y="1941101"/>
            <a:chExt cx="651616" cy="651616"/>
          </a:xfrm>
        </p:grpSpPr>
        <p:sp>
          <p:nvSpPr>
            <p:cNvPr id="35" name="Rectangle 34">
              <a:extLst>
                <a:ext uri="{FF2B5EF4-FFF2-40B4-BE49-F238E27FC236}">
                  <a16:creationId xmlns:a16="http://schemas.microsoft.com/office/drawing/2014/main" id="{1909F6E9-AF2E-AE40-802C-54AE431DC77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36" name="Straight Connector 35">
              <a:extLst>
                <a:ext uri="{FF2B5EF4-FFF2-40B4-BE49-F238E27FC236}">
                  <a16:creationId xmlns:a16="http://schemas.microsoft.com/office/drawing/2014/main" id="{639B06B3-1061-6945-9212-D96C0D078267}"/>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37" name="Straight Connector 36">
              <a:extLst>
                <a:ext uri="{FF2B5EF4-FFF2-40B4-BE49-F238E27FC236}">
                  <a16:creationId xmlns:a16="http://schemas.microsoft.com/office/drawing/2014/main" id="{0EF49147-6DEF-8049-AB53-829D759D3502}"/>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38" name="TextBox 37">
              <a:extLst>
                <a:ext uri="{FF2B5EF4-FFF2-40B4-BE49-F238E27FC236}">
                  <a16:creationId xmlns:a16="http://schemas.microsoft.com/office/drawing/2014/main" id="{59A71A8D-DEB6-044D-8831-00DA8663DB5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39" name="Straight Connector 38">
              <a:extLst>
                <a:ext uri="{FF2B5EF4-FFF2-40B4-BE49-F238E27FC236}">
                  <a16:creationId xmlns:a16="http://schemas.microsoft.com/office/drawing/2014/main" id="{EEC96179-9669-4E44-9368-B5888B4AE21F}"/>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40" name="Straight Connector 39">
              <a:extLst>
                <a:ext uri="{FF2B5EF4-FFF2-40B4-BE49-F238E27FC236}">
                  <a16:creationId xmlns:a16="http://schemas.microsoft.com/office/drawing/2014/main" id="{D91C6AD3-C9AB-E241-85AD-27E83BC3E3B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41" name="TextBox 40">
              <a:extLst>
                <a:ext uri="{FF2B5EF4-FFF2-40B4-BE49-F238E27FC236}">
                  <a16:creationId xmlns:a16="http://schemas.microsoft.com/office/drawing/2014/main" id="{1165AE47-D110-6948-820A-046FC64AB5B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43" name="Label the clusters as they take shape.  Create a phrase for the cluster.  Think: “This relationship has something to do with _____.”">
            <a:extLst>
              <a:ext uri="{FF2B5EF4-FFF2-40B4-BE49-F238E27FC236}">
                <a16:creationId xmlns:a16="http://schemas.microsoft.com/office/drawing/2014/main" id="{849DB536-FA29-194E-A87C-4CEC6223674F}"/>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lang="en-US" sz="1790" dirty="0">
                <a:solidFill>
                  <a:srgbClr val="CCCCCC"/>
                </a:solidFill>
                <a:sym typeface="Helvetica"/>
              </a:rPr>
              <a:t>Invite others to place items together to create </a:t>
            </a:r>
            <a:br>
              <a:rPr lang="en-US" sz="1790" dirty="0">
                <a:solidFill>
                  <a:srgbClr val="CCCCCC"/>
                </a:solidFill>
                <a:sym typeface="Helvetica"/>
              </a:rPr>
            </a:br>
            <a:r>
              <a:rPr lang="en-US" sz="1790" b="1" dirty="0">
                <a:solidFill>
                  <a:srgbClr val="CCCCCC"/>
                </a:solidFill>
                <a:sym typeface="Helvetica"/>
              </a:rPr>
              <a:t>meaningful groups</a:t>
            </a:r>
            <a:r>
              <a:rPr lang="en-US" sz="1790" dirty="0">
                <a:solidFill>
                  <a:srgbClr val="CCCCCC"/>
                </a:solidFill>
                <a:sym typeface="Helvetica"/>
              </a:rPr>
              <a:t> from inferences.</a:t>
            </a:r>
          </a:p>
        </p:txBody>
      </p:sp>
      <p:sp>
        <p:nvSpPr>
          <p:cNvPr id="45" name="What is design?">
            <a:extLst>
              <a:ext uri="{FF2B5EF4-FFF2-40B4-BE49-F238E27FC236}">
                <a16:creationId xmlns:a16="http://schemas.microsoft.com/office/drawing/2014/main" id="{F28ED201-0046-DC43-8AC5-17169E0DC5B0}"/>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a:t>
            </a:r>
            <a:br>
              <a:rPr lang="en-US" dirty="0"/>
            </a:br>
            <a:r>
              <a:rPr lang="en-US" dirty="0"/>
              <a:t>Overview</a:t>
            </a:r>
          </a:p>
        </p:txBody>
      </p:sp>
      <p:sp>
        <p:nvSpPr>
          <p:cNvPr id="46" name="What is innovation?:">
            <a:extLst>
              <a:ext uri="{FF2B5EF4-FFF2-40B4-BE49-F238E27FC236}">
                <a16:creationId xmlns:a16="http://schemas.microsoft.com/office/drawing/2014/main" id="{25F3CE85-E8F2-A744-BF1E-00D36CDC0179}"/>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39549792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39" name="Group 38">
            <a:extLst>
              <a:ext uri="{FF2B5EF4-FFF2-40B4-BE49-F238E27FC236}">
                <a16:creationId xmlns:a16="http://schemas.microsoft.com/office/drawing/2014/main" id="{9B11EFE1-0559-204B-8268-B86B6959C95B}"/>
              </a:ext>
            </a:extLst>
          </p:cNvPr>
          <p:cNvGrpSpPr/>
          <p:nvPr/>
        </p:nvGrpSpPr>
        <p:grpSpPr>
          <a:xfrm>
            <a:off x="2659600" y="3117165"/>
            <a:ext cx="872847" cy="864887"/>
            <a:chOff x="7423422" y="1941101"/>
            <a:chExt cx="651616" cy="651616"/>
          </a:xfrm>
        </p:grpSpPr>
        <p:sp>
          <p:nvSpPr>
            <p:cNvPr id="40" name="Rectangle 39">
              <a:extLst>
                <a:ext uri="{FF2B5EF4-FFF2-40B4-BE49-F238E27FC236}">
                  <a16:creationId xmlns:a16="http://schemas.microsoft.com/office/drawing/2014/main" id="{2B4BC01B-6FE6-CE4D-A1E8-8F7BB762F00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41" name="Straight Connector 40">
              <a:extLst>
                <a:ext uri="{FF2B5EF4-FFF2-40B4-BE49-F238E27FC236}">
                  <a16:creationId xmlns:a16="http://schemas.microsoft.com/office/drawing/2014/main" id="{AEA89B90-F896-F14F-908F-2412C3524461}"/>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7CF6FBD2-3F91-684B-BAF6-1709D45B6731}"/>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43" name="TextBox 42">
              <a:extLst>
                <a:ext uri="{FF2B5EF4-FFF2-40B4-BE49-F238E27FC236}">
                  <a16:creationId xmlns:a16="http://schemas.microsoft.com/office/drawing/2014/main" id="{9F7095B6-3226-7749-8E8A-F03E705F6F6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44" name="Straight Connector 43">
              <a:extLst>
                <a:ext uri="{FF2B5EF4-FFF2-40B4-BE49-F238E27FC236}">
                  <a16:creationId xmlns:a16="http://schemas.microsoft.com/office/drawing/2014/main" id="{A81C7788-0C3D-9F43-8A92-2057D50096E7}"/>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EC4A4F9E-B976-A74E-970A-4295D7EC185B}"/>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46" name="TextBox 45">
              <a:extLst>
                <a:ext uri="{FF2B5EF4-FFF2-40B4-BE49-F238E27FC236}">
                  <a16:creationId xmlns:a16="http://schemas.microsoft.com/office/drawing/2014/main" id="{8AF97264-266D-CF40-8044-4938528643C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47" name="Group 46">
            <a:extLst>
              <a:ext uri="{FF2B5EF4-FFF2-40B4-BE49-F238E27FC236}">
                <a16:creationId xmlns:a16="http://schemas.microsoft.com/office/drawing/2014/main" id="{B6359DB3-00C2-2543-9450-2A17DFE89C91}"/>
              </a:ext>
            </a:extLst>
          </p:cNvPr>
          <p:cNvGrpSpPr/>
          <p:nvPr/>
        </p:nvGrpSpPr>
        <p:grpSpPr>
          <a:xfrm>
            <a:off x="3691987" y="3117165"/>
            <a:ext cx="872847" cy="864887"/>
            <a:chOff x="7423422" y="1941101"/>
            <a:chExt cx="651616" cy="651616"/>
          </a:xfrm>
        </p:grpSpPr>
        <p:sp>
          <p:nvSpPr>
            <p:cNvPr id="48" name="Rectangle 47">
              <a:extLst>
                <a:ext uri="{FF2B5EF4-FFF2-40B4-BE49-F238E27FC236}">
                  <a16:creationId xmlns:a16="http://schemas.microsoft.com/office/drawing/2014/main" id="{99D9E410-F139-7648-B634-A1C2A2223C4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49" name="Straight Connector 48">
              <a:extLst>
                <a:ext uri="{FF2B5EF4-FFF2-40B4-BE49-F238E27FC236}">
                  <a16:creationId xmlns:a16="http://schemas.microsoft.com/office/drawing/2014/main" id="{0708F3FE-C368-224C-9261-D3A89024825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50" name="Straight Connector 49">
              <a:extLst>
                <a:ext uri="{FF2B5EF4-FFF2-40B4-BE49-F238E27FC236}">
                  <a16:creationId xmlns:a16="http://schemas.microsoft.com/office/drawing/2014/main" id="{7F6A0CEB-1A41-9D45-864E-DFAF686AA7F2}"/>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51" name="TextBox 50">
              <a:extLst>
                <a:ext uri="{FF2B5EF4-FFF2-40B4-BE49-F238E27FC236}">
                  <a16:creationId xmlns:a16="http://schemas.microsoft.com/office/drawing/2014/main" id="{70C0C89B-2E20-3046-971E-691A7B19F29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52" name="Straight Connector 51">
              <a:extLst>
                <a:ext uri="{FF2B5EF4-FFF2-40B4-BE49-F238E27FC236}">
                  <a16:creationId xmlns:a16="http://schemas.microsoft.com/office/drawing/2014/main" id="{630F4DF1-0DAD-304F-B975-62D7C41EF863}"/>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4EB75676-816F-B044-AFDE-4E6F09996C2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54" name="TextBox 53">
              <a:extLst>
                <a:ext uri="{FF2B5EF4-FFF2-40B4-BE49-F238E27FC236}">
                  <a16:creationId xmlns:a16="http://schemas.microsoft.com/office/drawing/2014/main" id="{011FAF69-91CF-F245-8F4C-F91AC20F6E06}"/>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71" name="Group 70">
            <a:extLst>
              <a:ext uri="{FF2B5EF4-FFF2-40B4-BE49-F238E27FC236}">
                <a16:creationId xmlns:a16="http://schemas.microsoft.com/office/drawing/2014/main" id="{B207C167-79DC-6E41-BF88-D7C5BC28080D}"/>
              </a:ext>
            </a:extLst>
          </p:cNvPr>
          <p:cNvGrpSpPr/>
          <p:nvPr/>
        </p:nvGrpSpPr>
        <p:grpSpPr>
          <a:xfrm>
            <a:off x="2659600" y="4141874"/>
            <a:ext cx="872847" cy="864887"/>
            <a:chOff x="7423422" y="1941101"/>
            <a:chExt cx="651616" cy="651616"/>
          </a:xfrm>
        </p:grpSpPr>
        <p:sp>
          <p:nvSpPr>
            <p:cNvPr id="72" name="Rectangle 71">
              <a:extLst>
                <a:ext uri="{FF2B5EF4-FFF2-40B4-BE49-F238E27FC236}">
                  <a16:creationId xmlns:a16="http://schemas.microsoft.com/office/drawing/2014/main" id="{562B00EB-5C53-AE49-A76B-3139DDD661F8}"/>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73" name="Straight Connector 72">
              <a:extLst>
                <a:ext uri="{FF2B5EF4-FFF2-40B4-BE49-F238E27FC236}">
                  <a16:creationId xmlns:a16="http://schemas.microsoft.com/office/drawing/2014/main" id="{40C424CD-951B-BC4D-9B49-6BD1651C5F9D}"/>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40405A9E-6548-DC43-8E83-2D5EA7F11D94}"/>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154E5674-C3A7-1147-B8B3-0B8E5500B83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76" name="Straight Connector 75">
              <a:extLst>
                <a:ext uri="{FF2B5EF4-FFF2-40B4-BE49-F238E27FC236}">
                  <a16:creationId xmlns:a16="http://schemas.microsoft.com/office/drawing/2014/main" id="{392E9B61-4406-9E40-9760-5B2ADC07C60F}"/>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C476911C-67E4-8742-83F5-F3EBCCB6DB3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8" name="TextBox 77">
              <a:extLst>
                <a:ext uri="{FF2B5EF4-FFF2-40B4-BE49-F238E27FC236}">
                  <a16:creationId xmlns:a16="http://schemas.microsoft.com/office/drawing/2014/main" id="{8AFE99E5-69D9-3246-95CF-58495BFF6BC3}"/>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79" name="Group 78">
            <a:extLst>
              <a:ext uri="{FF2B5EF4-FFF2-40B4-BE49-F238E27FC236}">
                <a16:creationId xmlns:a16="http://schemas.microsoft.com/office/drawing/2014/main" id="{5A3A228E-F303-2C43-9029-3B83A0BA4A1D}"/>
              </a:ext>
            </a:extLst>
          </p:cNvPr>
          <p:cNvGrpSpPr/>
          <p:nvPr/>
        </p:nvGrpSpPr>
        <p:grpSpPr>
          <a:xfrm>
            <a:off x="3691987" y="4141874"/>
            <a:ext cx="872847" cy="864887"/>
            <a:chOff x="7423422" y="1941101"/>
            <a:chExt cx="651616" cy="651616"/>
          </a:xfrm>
        </p:grpSpPr>
        <p:sp>
          <p:nvSpPr>
            <p:cNvPr id="80" name="Rectangle 79">
              <a:extLst>
                <a:ext uri="{FF2B5EF4-FFF2-40B4-BE49-F238E27FC236}">
                  <a16:creationId xmlns:a16="http://schemas.microsoft.com/office/drawing/2014/main" id="{9DE3F1D1-C7A3-4948-8AAE-25BB4764D67C}"/>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1" name="Straight Connector 80">
              <a:extLst>
                <a:ext uri="{FF2B5EF4-FFF2-40B4-BE49-F238E27FC236}">
                  <a16:creationId xmlns:a16="http://schemas.microsoft.com/office/drawing/2014/main" id="{4AC05C65-3909-1A4E-BB51-EC330783629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79E21D22-EE32-3B46-8336-B6A14F03306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3" name="TextBox 82">
              <a:extLst>
                <a:ext uri="{FF2B5EF4-FFF2-40B4-BE49-F238E27FC236}">
                  <a16:creationId xmlns:a16="http://schemas.microsoft.com/office/drawing/2014/main" id="{5E756D90-1DB0-B54C-BE85-0C5E2F1BA2C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84" name="Straight Connector 83">
              <a:extLst>
                <a:ext uri="{FF2B5EF4-FFF2-40B4-BE49-F238E27FC236}">
                  <a16:creationId xmlns:a16="http://schemas.microsoft.com/office/drawing/2014/main" id="{60D804BA-95A5-6D48-853F-0CF494431373}"/>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5" name="Straight Connector 84">
              <a:extLst>
                <a:ext uri="{FF2B5EF4-FFF2-40B4-BE49-F238E27FC236}">
                  <a16:creationId xmlns:a16="http://schemas.microsoft.com/office/drawing/2014/main" id="{265080C7-CA11-1A4D-A40B-2DBBBBA50CC7}"/>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6" name="TextBox 85">
              <a:extLst>
                <a:ext uri="{FF2B5EF4-FFF2-40B4-BE49-F238E27FC236}">
                  <a16:creationId xmlns:a16="http://schemas.microsoft.com/office/drawing/2014/main" id="{B5AFDC7D-692E-A249-9A43-42F7BB236B79}"/>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89" name="Label the clusters as they take shape.  Create a phrase for the cluster.  Think: “This relationship has something to do with _____.”">
            <a:extLst>
              <a:ext uri="{FF2B5EF4-FFF2-40B4-BE49-F238E27FC236}">
                <a16:creationId xmlns:a16="http://schemas.microsoft.com/office/drawing/2014/main" id="{992B5118-8C8F-864B-AEA0-43E4BD34E43C}"/>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lang="en-US" sz="1790" dirty="0">
                <a:solidFill>
                  <a:srgbClr val="CCCCCC"/>
                </a:solidFill>
                <a:sym typeface="Helvetica"/>
              </a:rPr>
              <a:t>Invite others to place items together to create </a:t>
            </a:r>
            <a:br>
              <a:rPr lang="en-US" sz="1790" dirty="0">
                <a:solidFill>
                  <a:srgbClr val="CCCCCC"/>
                </a:solidFill>
                <a:sym typeface="Helvetica"/>
              </a:rPr>
            </a:br>
            <a:r>
              <a:rPr lang="en-US" sz="1790" b="1" dirty="0">
                <a:solidFill>
                  <a:srgbClr val="CCCCCC"/>
                </a:solidFill>
                <a:sym typeface="Helvetica"/>
              </a:rPr>
              <a:t>meaningful groups</a:t>
            </a:r>
            <a:r>
              <a:rPr lang="en-US" sz="1790" dirty="0">
                <a:solidFill>
                  <a:srgbClr val="CCCCCC"/>
                </a:solidFill>
                <a:sym typeface="Helvetica"/>
              </a:rPr>
              <a:t> from inferences.</a:t>
            </a:r>
          </a:p>
        </p:txBody>
      </p:sp>
      <p:sp>
        <p:nvSpPr>
          <p:cNvPr id="92" name="What is design?">
            <a:extLst>
              <a:ext uri="{FF2B5EF4-FFF2-40B4-BE49-F238E27FC236}">
                <a16:creationId xmlns:a16="http://schemas.microsoft.com/office/drawing/2014/main" id="{1AC318C1-515A-1D4B-9A63-2CB0B268E170}"/>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93" name="What is innovation?:">
            <a:extLst>
              <a:ext uri="{FF2B5EF4-FFF2-40B4-BE49-F238E27FC236}">
                <a16:creationId xmlns:a16="http://schemas.microsoft.com/office/drawing/2014/main" id="{CBB3DC6A-301E-5F48-8A96-4017A37701CE}"/>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34300675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verview:…"/>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Regroup: </a:t>
            </a:r>
            <a:endParaRPr dirty="0"/>
          </a:p>
          <a:p>
            <a:pPr>
              <a:defRPr sz="4800" b="1">
                <a:latin typeface="+mn-lt"/>
                <a:ea typeface="+mn-ea"/>
                <a:cs typeface="+mn-cs"/>
                <a:sym typeface="Helvetica"/>
              </a:defRPr>
            </a:pPr>
            <a:r>
              <a:rPr lang="en-US" dirty="0"/>
              <a:t>Reconnect + Review</a:t>
            </a:r>
            <a:endParaRPr dirty="0"/>
          </a:p>
        </p:txBody>
      </p:sp>
      <p:sp>
        <p:nvSpPr>
          <p:cNvPr id="16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7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7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51366239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63" name="Group 62">
            <a:extLst>
              <a:ext uri="{FF2B5EF4-FFF2-40B4-BE49-F238E27FC236}">
                <a16:creationId xmlns:a16="http://schemas.microsoft.com/office/drawing/2014/main" id="{0841AF89-400B-1D4B-B7A1-7B2CF00DA38A}"/>
              </a:ext>
            </a:extLst>
          </p:cNvPr>
          <p:cNvGrpSpPr/>
          <p:nvPr/>
        </p:nvGrpSpPr>
        <p:grpSpPr>
          <a:xfrm>
            <a:off x="2659600" y="3117165"/>
            <a:ext cx="872847" cy="864887"/>
            <a:chOff x="7423422" y="1941101"/>
            <a:chExt cx="651616" cy="651616"/>
          </a:xfrm>
        </p:grpSpPr>
        <p:sp>
          <p:nvSpPr>
            <p:cNvPr id="64" name="Rectangle 63">
              <a:extLst>
                <a:ext uri="{FF2B5EF4-FFF2-40B4-BE49-F238E27FC236}">
                  <a16:creationId xmlns:a16="http://schemas.microsoft.com/office/drawing/2014/main" id="{B6F2BE6B-62AC-9941-BAA7-36A065531BD4}"/>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65" name="Straight Connector 64">
              <a:extLst>
                <a:ext uri="{FF2B5EF4-FFF2-40B4-BE49-F238E27FC236}">
                  <a16:creationId xmlns:a16="http://schemas.microsoft.com/office/drawing/2014/main" id="{D5D68CE0-DAD7-E343-BD7E-69E89D4B10D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EF6534BE-E17E-F547-822A-5112FA521565}"/>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67" name="TextBox 66">
              <a:extLst>
                <a:ext uri="{FF2B5EF4-FFF2-40B4-BE49-F238E27FC236}">
                  <a16:creationId xmlns:a16="http://schemas.microsoft.com/office/drawing/2014/main" id="{E9636D5E-3DDE-2445-B95A-51694F453F46}"/>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68" name="Straight Connector 67">
              <a:extLst>
                <a:ext uri="{FF2B5EF4-FFF2-40B4-BE49-F238E27FC236}">
                  <a16:creationId xmlns:a16="http://schemas.microsoft.com/office/drawing/2014/main" id="{55A20B31-3B2D-FF47-9A7C-7505B88EDE6D}"/>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69" name="Straight Connector 68">
              <a:extLst>
                <a:ext uri="{FF2B5EF4-FFF2-40B4-BE49-F238E27FC236}">
                  <a16:creationId xmlns:a16="http://schemas.microsoft.com/office/drawing/2014/main" id="{859390E6-520E-3A44-9596-1B6DDEEFBB30}"/>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0" name="TextBox 69">
              <a:extLst>
                <a:ext uri="{FF2B5EF4-FFF2-40B4-BE49-F238E27FC236}">
                  <a16:creationId xmlns:a16="http://schemas.microsoft.com/office/drawing/2014/main" id="{E4D4D745-ADB5-D542-B813-1C90DBCE4011}"/>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71" name="Group 70">
            <a:extLst>
              <a:ext uri="{FF2B5EF4-FFF2-40B4-BE49-F238E27FC236}">
                <a16:creationId xmlns:a16="http://schemas.microsoft.com/office/drawing/2014/main" id="{C4206462-99B8-3E42-89A8-25CD4E4C5A86}"/>
              </a:ext>
            </a:extLst>
          </p:cNvPr>
          <p:cNvGrpSpPr/>
          <p:nvPr/>
        </p:nvGrpSpPr>
        <p:grpSpPr>
          <a:xfrm>
            <a:off x="3691987" y="3117165"/>
            <a:ext cx="872847" cy="864887"/>
            <a:chOff x="7423422" y="1941101"/>
            <a:chExt cx="651616" cy="651616"/>
          </a:xfrm>
        </p:grpSpPr>
        <p:sp>
          <p:nvSpPr>
            <p:cNvPr id="72" name="Rectangle 71">
              <a:extLst>
                <a:ext uri="{FF2B5EF4-FFF2-40B4-BE49-F238E27FC236}">
                  <a16:creationId xmlns:a16="http://schemas.microsoft.com/office/drawing/2014/main" id="{95C9C968-9D7A-A441-8BDA-F3E3916ECA5B}"/>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73" name="Straight Connector 72">
              <a:extLst>
                <a:ext uri="{FF2B5EF4-FFF2-40B4-BE49-F238E27FC236}">
                  <a16:creationId xmlns:a16="http://schemas.microsoft.com/office/drawing/2014/main" id="{3D8B11C4-3B32-474D-8F54-5CC1E47DB807}"/>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74" name="Straight Connector 73">
              <a:extLst>
                <a:ext uri="{FF2B5EF4-FFF2-40B4-BE49-F238E27FC236}">
                  <a16:creationId xmlns:a16="http://schemas.microsoft.com/office/drawing/2014/main" id="{21F02655-B04D-0F49-A65D-44B3CEDB896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0891A0E1-CC6E-EA45-828D-89D16E0E5D48}"/>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76" name="Straight Connector 75">
              <a:extLst>
                <a:ext uri="{FF2B5EF4-FFF2-40B4-BE49-F238E27FC236}">
                  <a16:creationId xmlns:a16="http://schemas.microsoft.com/office/drawing/2014/main" id="{A8B14103-8826-0147-B559-7ADCE37B475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77" name="Straight Connector 76">
              <a:extLst>
                <a:ext uri="{FF2B5EF4-FFF2-40B4-BE49-F238E27FC236}">
                  <a16:creationId xmlns:a16="http://schemas.microsoft.com/office/drawing/2014/main" id="{FF4E7C4F-C3A5-F241-8A72-A8F044FF0163}"/>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8" name="TextBox 77">
              <a:extLst>
                <a:ext uri="{FF2B5EF4-FFF2-40B4-BE49-F238E27FC236}">
                  <a16:creationId xmlns:a16="http://schemas.microsoft.com/office/drawing/2014/main" id="{91A46279-AF83-5449-BABB-12579A35A26C}"/>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79" name="Group 78">
            <a:extLst>
              <a:ext uri="{FF2B5EF4-FFF2-40B4-BE49-F238E27FC236}">
                <a16:creationId xmlns:a16="http://schemas.microsoft.com/office/drawing/2014/main" id="{564B6650-4C33-A34C-AA02-524D2E26721F}"/>
              </a:ext>
            </a:extLst>
          </p:cNvPr>
          <p:cNvGrpSpPr/>
          <p:nvPr/>
        </p:nvGrpSpPr>
        <p:grpSpPr>
          <a:xfrm>
            <a:off x="2659600" y="4141874"/>
            <a:ext cx="872847" cy="864887"/>
            <a:chOff x="7423422" y="1941101"/>
            <a:chExt cx="651616" cy="651616"/>
          </a:xfrm>
        </p:grpSpPr>
        <p:sp>
          <p:nvSpPr>
            <p:cNvPr id="80" name="Rectangle 79">
              <a:extLst>
                <a:ext uri="{FF2B5EF4-FFF2-40B4-BE49-F238E27FC236}">
                  <a16:creationId xmlns:a16="http://schemas.microsoft.com/office/drawing/2014/main" id="{6DBD51CF-E813-E945-B93A-D750987F5814}"/>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1" name="Straight Connector 80">
              <a:extLst>
                <a:ext uri="{FF2B5EF4-FFF2-40B4-BE49-F238E27FC236}">
                  <a16:creationId xmlns:a16="http://schemas.microsoft.com/office/drawing/2014/main" id="{4BD119DF-BFEB-0543-8486-ABE523CB3812}"/>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2" name="Straight Connector 81">
              <a:extLst>
                <a:ext uri="{FF2B5EF4-FFF2-40B4-BE49-F238E27FC236}">
                  <a16:creationId xmlns:a16="http://schemas.microsoft.com/office/drawing/2014/main" id="{202E068F-5D00-454D-9561-5295924566B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3" name="TextBox 82">
              <a:extLst>
                <a:ext uri="{FF2B5EF4-FFF2-40B4-BE49-F238E27FC236}">
                  <a16:creationId xmlns:a16="http://schemas.microsoft.com/office/drawing/2014/main" id="{A510A325-5292-AE45-BAEE-FB376F36A5B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84" name="Straight Connector 83">
              <a:extLst>
                <a:ext uri="{FF2B5EF4-FFF2-40B4-BE49-F238E27FC236}">
                  <a16:creationId xmlns:a16="http://schemas.microsoft.com/office/drawing/2014/main" id="{2F737AEE-F92F-9F49-93E0-DF2A64D5E06F}"/>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5" name="Straight Connector 84">
              <a:extLst>
                <a:ext uri="{FF2B5EF4-FFF2-40B4-BE49-F238E27FC236}">
                  <a16:creationId xmlns:a16="http://schemas.microsoft.com/office/drawing/2014/main" id="{9580B465-1F5C-794B-A6DD-FBCBCDA1E33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6" name="TextBox 85">
              <a:extLst>
                <a:ext uri="{FF2B5EF4-FFF2-40B4-BE49-F238E27FC236}">
                  <a16:creationId xmlns:a16="http://schemas.microsoft.com/office/drawing/2014/main" id="{7BBD13EB-984C-1143-9D70-15E563A7B1F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87" name="Group 86">
            <a:extLst>
              <a:ext uri="{FF2B5EF4-FFF2-40B4-BE49-F238E27FC236}">
                <a16:creationId xmlns:a16="http://schemas.microsoft.com/office/drawing/2014/main" id="{3906B52C-3D42-5240-8DD3-6ED15C4E0F25}"/>
              </a:ext>
            </a:extLst>
          </p:cNvPr>
          <p:cNvGrpSpPr/>
          <p:nvPr/>
        </p:nvGrpSpPr>
        <p:grpSpPr>
          <a:xfrm>
            <a:off x="3691987" y="4141874"/>
            <a:ext cx="872847" cy="864887"/>
            <a:chOff x="7423422" y="1941101"/>
            <a:chExt cx="651616" cy="651616"/>
          </a:xfrm>
        </p:grpSpPr>
        <p:sp>
          <p:nvSpPr>
            <p:cNvPr id="88" name="Rectangle 87">
              <a:extLst>
                <a:ext uri="{FF2B5EF4-FFF2-40B4-BE49-F238E27FC236}">
                  <a16:creationId xmlns:a16="http://schemas.microsoft.com/office/drawing/2014/main" id="{0EFEC154-E239-1D44-B3B5-77FCFE99F0A9}"/>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9" name="Straight Connector 88">
              <a:extLst>
                <a:ext uri="{FF2B5EF4-FFF2-40B4-BE49-F238E27FC236}">
                  <a16:creationId xmlns:a16="http://schemas.microsoft.com/office/drawing/2014/main" id="{E997CD13-B185-D840-BB15-66D0C14069C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0" name="Straight Connector 89">
              <a:extLst>
                <a:ext uri="{FF2B5EF4-FFF2-40B4-BE49-F238E27FC236}">
                  <a16:creationId xmlns:a16="http://schemas.microsoft.com/office/drawing/2014/main" id="{41B87F59-3947-EE49-8B35-A1340664D529}"/>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1" name="TextBox 90">
              <a:extLst>
                <a:ext uri="{FF2B5EF4-FFF2-40B4-BE49-F238E27FC236}">
                  <a16:creationId xmlns:a16="http://schemas.microsoft.com/office/drawing/2014/main" id="{9FF46BE7-5794-5245-94A3-EAFC67460BA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92" name="Straight Connector 91">
              <a:extLst>
                <a:ext uri="{FF2B5EF4-FFF2-40B4-BE49-F238E27FC236}">
                  <a16:creationId xmlns:a16="http://schemas.microsoft.com/office/drawing/2014/main" id="{220C58E7-0467-E646-9D92-772903DF9708}"/>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9E4E9554-60C6-3145-A8A2-775F282A9185}"/>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4" name="TextBox 93">
              <a:extLst>
                <a:ext uri="{FF2B5EF4-FFF2-40B4-BE49-F238E27FC236}">
                  <a16:creationId xmlns:a16="http://schemas.microsoft.com/office/drawing/2014/main" id="{A8750899-C4F2-4449-876C-7A2D3F19A06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7" name="Group 126">
            <a:extLst>
              <a:ext uri="{FF2B5EF4-FFF2-40B4-BE49-F238E27FC236}">
                <a16:creationId xmlns:a16="http://schemas.microsoft.com/office/drawing/2014/main" id="{7A20F8D8-9A53-264C-9FC4-598B22D04F0A}"/>
              </a:ext>
            </a:extLst>
          </p:cNvPr>
          <p:cNvGrpSpPr/>
          <p:nvPr/>
        </p:nvGrpSpPr>
        <p:grpSpPr>
          <a:xfrm>
            <a:off x="5176070" y="2092480"/>
            <a:ext cx="872847" cy="864887"/>
            <a:chOff x="7423422" y="1941101"/>
            <a:chExt cx="651616" cy="651616"/>
          </a:xfrm>
        </p:grpSpPr>
        <p:sp>
          <p:nvSpPr>
            <p:cNvPr id="128" name="Rectangle 127">
              <a:extLst>
                <a:ext uri="{FF2B5EF4-FFF2-40B4-BE49-F238E27FC236}">
                  <a16:creationId xmlns:a16="http://schemas.microsoft.com/office/drawing/2014/main" id="{A40FC03D-9086-C94F-804D-84A63B40B5D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9" name="Straight Connector 128">
              <a:extLst>
                <a:ext uri="{FF2B5EF4-FFF2-40B4-BE49-F238E27FC236}">
                  <a16:creationId xmlns:a16="http://schemas.microsoft.com/office/drawing/2014/main" id="{6D88BDBD-E536-9B4F-91CE-D0B115EC952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03132471-C1B0-824F-BB3C-C4C581DD466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ACAC054B-2829-4244-8565-EBC0A8967677}"/>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2" name="Straight Connector 131">
              <a:extLst>
                <a:ext uri="{FF2B5EF4-FFF2-40B4-BE49-F238E27FC236}">
                  <a16:creationId xmlns:a16="http://schemas.microsoft.com/office/drawing/2014/main" id="{0AD3F5F3-5BE1-334A-AF35-EB6D1001A46A}"/>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43D6AE13-C768-D445-A906-715E17DE8E47}"/>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4" name="TextBox 133">
              <a:extLst>
                <a:ext uri="{FF2B5EF4-FFF2-40B4-BE49-F238E27FC236}">
                  <a16:creationId xmlns:a16="http://schemas.microsoft.com/office/drawing/2014/main" id="{41D753EA-D15A-F24E-894E-F8C0B56DC54A}"/>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35" name="Group 134">
            <a:extLst>
              <a:ext uri="{FF2B5EF4-FFF2-40B4-BE49-F238E27FC236}">
                <a16:creationId xmlns:a16="http://schemas.microsoft.com/office/drawing/2014/main" id="{19F10705-FCC9-5A4B-9906-B2A5FDFBBE00}"/>
              </a:ext>
            </a:extLst>
          </p:cNvPr>
          <p:cNvGrpSpPr/>
          <p:nvPr/>
        </p:nvGrpSpPr>
        <p:grpSpPr>
          <a:xfrm>
            <a:off x="6208457" y="2092480"/>
            <a:ext cx="872847" cy="864887"/>
            <a:chOff x="7423422" y="1941101"/>
            <a:chExt cx="651616" cy="651616"/>
          </a:xfrm>
        </p:grpSpPr>
        <p:sp>
          <p:nvSpPr>
            <p:cNvPr id="136" name="Rectangle 135">
              <a:extLst>
                <a:ext uri="{FF2B5EF4-FFF2-40B4-BE49-F238E27FC236}">
                  <a16:creationId xmlns:a16="http://schemas.microsoft.com/office/drawing/2014/main" id="{464ABFB0-7BDD-BC42-A5B7-A5E6A39AEE24}"/>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7" name="Straight Connector 136">
              <a:extLst>
                <a:ext uri="{FF2B5EF4-FFF2-40B4-BE49-F238E27FC236}">
                  <a16:creationId xmlns:a16="http://schemas.microsoft.com/office/drawing/2014/main" id="{3512B033-839D-3D4A-8C80-1739B55B4873}"/>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461BA2C2-1224-AE4B-84EC-777924D897C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C18845D7-CB07-0040-8AF0-505FA53E925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0" name="Straight Connector 139">
              <a:extLst>
                <a:ext uri="{FF2B5EF4-FFF2-40B4-BE49-F238E27FC236}">
                  <a16:creationId xmlns:a16="http://schemas.microsoft.com/office/drawing/2014/main" id="{182A7496-FCA9-754A-823C-A30594CE5E3F}"/>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40D164DD-C5B6-4C4A-BE61-5E0D508E47F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2" name="TextBox 141">
              <a:extLst>
                <a:ext uri="{FF2B5EF4-FFF2-40B4-BE49-F238E27FC236}">
                  <a16:creationId xmlns:a16="http://schemas.microsoft.com/office/drawing/2014/main" id="{9E4B8A96-4867-E44E-8B28-5163B718A48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3" name="Group 142">
            <a:extLst>
              <a:ext uri="{FF2B5EF4-FFF2-40B4-BE49-F238E27FC236}">
                <a16:creationId xmlns:a16="http://schemas.microsoft.com/office/drawing/2014/main" id="{DBBEBEFC-D30C-DC47-BBB4-38EAF1AB3706}"/>
              </a:ext>
            </a:extLst>
          </p:cNvPr>
          <p:cNvGrpSpPr/>
          <p:nvPr/>
        </p:nvGrpSpPr>
        <p:grpSpPr>
          <a:xfrm>
            <a:off x="5176070" y="3117189"/>
            <a:ext cx="872847" cy="864887"/>
            <a:chOff x="7423422" y="1941101"/>
            <a:chExt cx="651616" cy="651616"/>
          </a:xfrm>
        </p:grpSpPr>
        <p:sp>
          <p:nvSpPr>
            <p:cNvPr id="144" name="Rectangle 143">
              <a:extLst>
                <a:ext uri="{FF2B5EF4-FFF2-40B4-BE49-F238E27FC236}">
                  <a16:creationId xmlns:a16="http://schemas.microsoft.com/office/drawing/2014/main" id="{8024311F-F1C2-9743-B620-9CAD819721A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45" name="Straight Connector 144">
              <a:extLst>
                <a:ext uri="{FF2B5EF4-FFF2-40B4-BE49-F238E27FC236}">
                  <a16:creationId xmlns:a16="http://schemas.microsoft.com/office/drawing/2014/main" id="{C6EBF958-19E4-DB43-96D1-E91C67073E8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6" name="Straight Connector 145">
              <a:extLst>
                <a:ext uri="{FF2B5EF4-FFF2-40B4-BE49-F238E27FC236}">
                  <a16:creationId xmlns:a16="http://schemas.microsoft.com/office/drawing/2014/main" id="{353E9AD9-97BF-4944-9448-8236FE120CC6}"/>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7" name="TextBox 146">
              <a:extLst>
                <a:ext uri="{FF2B5EF4-FFF2-40B4-BE49-F238E27FC236}">
                  <a16:creationId xmlns:a16="http://schemas.microsoft.com/office/drawing/2014/main" id="{740EE104-1F08-7540-95ED-23CEDF54F92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8" name="Straight Connector 147">
              <a:extLst>
                <a:ext uri="{FF2B5EF4-FFF2-40B4-BE49-F238E27FC236}">
                  <a16:creationId xmlns:a16="http://schemas.microsoft.com/office/drawing/2014/main" id="{7C8238E8-1BA8-794F-A648-70C7691EE7BE}"/>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21300D8A-EF53-914B-97B8-EEBBD1F3A15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4BC00FD2-BC9A-824F-A4E3-EFB4CA51CE1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160" name="Label the clusters as they take shape.  Create a phrase for the cluster.  Think: “This relationship has something to do with _____.”">
            <a:extLst>
              <a:ext uri="{FF2B5EF4-FFF2-40B4-BE49-F238E27FC236}">
                <a16:creationId xmlns:a16="http://schemas.microsoft.com/office/drawing/2014/main" id="{3F5DE2F1-2A4F-1E41-A54C-29A1DC81225F}"/>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lang="en-US" sz="1790" dirty="0">
                <a:solidFill>
                  <a:srgbClr val="CCCCCC"/>
                </a:solidFill>
                <a:sym typeface="Helvetica"/>
              </a:rPr>
              <a:t>Invite others to place items together to create </a:t>
            </a:r>
            <a:br>
              <a:rPr lang="en-US" sz="1790" dirty="0">
                <a:solidFill>
                  <a:srgbClr val="CCCCCC"/>
                </a:solidFill>
                <a:sym typeface="Helvetica"/>
              </a:rPr>
            </a:br>
            <a:r>
              <a:rPr lang="en-US" sz="1790" b="1" dirty="0">
                <a:solidFill>
                  <a:srgbClr val="CCCCCC"/>
                </a:solidFill>
                <a:sym typeface="Helvetica"/>
              </a:rPr>
              <a:t>meaningful groups</a:t>
            </a:r>
            <a:r>
              <a:rPr lang="en-US" sz="1790" dirty="0">
                <a:solidFill>
                  <a:srgbClr val="CCCCCC"/>
                </a:solidFill>
                <a:sym typeface="Helvetica"/>
              </a:rPr>
              <a:t> from inferences.</a:t>
            </a:r>
          </a:p>
        </p:txBody>
      </p:sp>
      <p:sp>
        <p:nvSpPr>
          <p:cNvPr id="163" name="What is design?">
            <a:extLst>
              <a:ext uri="{FF2B5EF4-FFF2-40B4-BE49-F238E27FC236}">
                <a16:creationId xmlns:a16="http://schemas.microsoft.com/office/drawing/2014/main" id="{9EB92E3C-7A2A-8D48-94C7-831C361C5C8A}"/>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164" name="What is innovation?:">
            <a:extLst>
              <a:ext uri="{FF2B5EF4-FFF2-40B4-BE49-F238E27FC236}">
                <a16:creationId xmlns:a16="http://schemas.microsoft.com/office/drawing/2014/main" id="{C319A6DE-04D5-834A-B315-688CC7A96676}"/>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11247236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96" name="Group 95">
            <a:extLst>
              <a:ext uri="{FF2B5EF4-FFF2-40B4-BE49-F238E27FC236}">
                <a16:creationId xmlns:a16="http://schemas.microsoft.com/office/drawing/2014/main" id="{766966BB-D9D6-1941-A753-D51CEF477C16}"/>
              </a:ext>
            </a:extLst>
          </p:cNvPr>
          <p:cNvGrpSpPr/>
          <p:nvPr/>
        </p:nvGrpSpPr>
        <p:grpSpPr>
          <a:xfrm>
            <a:off x="2659600" y="3117165"/>
            <a:ext cx="872847" cy="864887"/>
            <a:chOff x="7423422" y="1941101"/>
            <a:chExt cx="651616" cy="651616"/>
          </a:xfrm>
        </p:grpSpPr>
        <p:sp>
          <p:nvSpPr>
            <p:cNvPr id="97" name="Rectangle 96">
              <a:extLst>
                <a:ext uri="{FF2B5EF4-FFF2-40B4-BE49-F238E27FC236}">
                  <a16:creationId xmlns:a16="http://schemas.microsoft.com/office/drawing/2014/main" id="{FD9F392A-C51C-D74F-834C-96A8B78010B1}"/>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98" name="Straight Connector 97">
              <a:extLst>
                <a:ext uri="{FF2B5EF4-FFF2-40B4-BE49-F238E27FC236}">
                  <a16:creationId xmlns:a16="http://schemas.microsoft.com/office/drawing/2014/main" id="{EC23769A-8B0C-A243-9218-90973A3B8EE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9" name="Straight Connector 98">
              <a:extLst>
                <a:ext uri="{FF2B5EF4-FFF2-40B4-BE49-F238E27FC236}">
                  <a16:creationId xmlns:a16="http://schemas.microsoft.com/office/drawing/2014/main" id="{A2DE888D-660A-BD4A-A716-F39F40ABDEF8}"/>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0" name="TextBox 99">
              <a:extLst>
                <a:ext uri="{FF2B5EF4-FFF2-40B4-BE49-F238E27FC236}">
                  <a16:creationId xmlns:a16="http://schemas.microsoft.com/office/drawing/2014/main" id="{D8D81B28-4E77-7045-A35F-E46AA8C67790}"/>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01" name="Straight Connector 100">
              <a:extLst>
                <a:ext uri="{FF2B5EF4-FFF2-40B4-BE49-F238E27FC236}">
                  <a16:creationId xmlns:a16="http://schemas.microsoft.com/office/drawing/2014/main" id="{B48D9700-1A3B-C146-A00D-DA958115912E}"/>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2" name="Straight Connector 101">
              <a:extLst>
                <a:ext uri="{FF2B5EF4-FFF2-40B4-BE49-F238E27FC236}">
                  <a16:creationId xmlns:a16="http://schemas.microsoft.com/office/drawing/2014/main" id="{B7E04F30-A3A3-624C-9A13-B11E91DE76B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3" name="TextBox 102">
              <a:extLst>
                <a:ext uri="{FF2B5EF4-FFF2-40B4-BE49-F238E27FC236}">
                  <a16:creationId xmlns:a16="http://schemas.microsoft.com/office/drawing/2014/main" id="{78BAC810-AE5E-CB4A-ACFF-9CEE0F246089}"/>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04" name="Group 103">
            <a:extLst>
              <a:ext uri="{FF2B5EF4-FFF2-40B4-BE49-F238E27FC236}">
                <a16:creationId xmlns:a16="http://schemas.microsoft.com/office/drawing/2014/main" id="{49F3D860-F0B6-DA46-9F75-78F7D3FEDD70}"/>
              </a:ext>
            </a:extLst>
          </p:cNvPr>
          <p:cNvGrpSpPr/>
          <p:nvPr/>
        </p:nvGrpSpPr>
        <p:grpSpPr>
          <a:xfrm>
            <a:off x="3691987" y="3117165"/>
            <a:ext cx="872847" cy="864887"/>
            <a:chOff x="7423422" y="1941101"/>
            <a:chExt cx="651616" cy="651616"/>
          </a:xfrm>
        </p:grpSpPr>
        <p:sp>
          <p:nvSpPr>
            <p:cNvPr id="105" name="Rectangle 104">
              <a:extLst>
                <a:ext uri="{FF2B5EF4-FFF2-40B4-BE49-F238E27FC236}">
                  <a16:creationId xmlns:a16="http://schemas.microsoft.com/office/drawing/2014/main" id="{AE7F2D2C-FF88-944A-8C09-F48C4B57F5D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06" name="Straight Connector 105">
              <a:extLst>
                <a:ext uri="{FF2B5EF4-FFF2-40B4-BE49-F238E27FC236}">
                  <a16:creationId xmlns:a16="http://schemas.microsoft.com/office/drawing/2014/main" id="{16049AFE-A390-104D-9252-2CC8E620E01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7" name="Straight Connector 106">
              <a:extLst>
                <a:ext uri="{FF2B5EF4-FFF2-40B4-BE49-F238E27FC236}">
                  <a16:creationId xmlns:a16="http://schemas.microsoft.com/office/drawing/2014/main" id="{0FCF9076-FF33-F64B-BD39-7271EB17053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8" name="TextBox 107">
              <a:extLst>
                <a:ext uri="{FF2B5EF4-FFF2-40B4-BE49-F238E27FC236}">
                  <a16:creationId xmlns:a16="http://schemas.microsoft.com/office/drawing/2014/main" id="{A9717765-A21C-F648-8992-9BE132147DB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09" name="Straight Connector 108">
              <a:extLst>
                <a:ext uri="{FF2B5EF4-FFF2-40B4-BE49-F238E27FC236}">
                  <a16:creationId xmlns:a16="http://schemas.microsoft.com/office/drawing/2014/main" id="{03882297-3804-5E44-A864-3AA2CB809B5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0" name="Straight Connector 109">
              <a:extLst>
                <a:ext uri="{FF2B5EF4-FFF2-40B4-BE49-F238E27FC236}">
                  <a16:creationId xmlns:a16="http://schemas.microsoft.com/office/drawing/2014/main" id="{B1D12D67-0655-1F44-9159-89CA81AB2AD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1" name="TextBox 110">
              <a:extLst>
                <a:ext uri="{FF2B5EF4-FFF2-40B4-BE49-F238E27FC236}">
                  <a16:creationId xmlns:a16="http://schemas.microsoft.com/office/drawing/2014/main" id="{D8EE8B47-60BF-ED4C-9628-F9A4F5D048F2}"/>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2" name="Group 111">
            <a:extLst>
              <a:ext uri="{FF2B5EF4-FFF2-40B4-BE49-F238E27FC236}">
                <a16:creationId xmlns:a16="http://schemas.microsoft.com/office/drawing/2014/main" id="{AF023988-B903-AE4C-B9F6-C6147ED20294}"/>
              </a:ext>
            </a:extLst>
          </p:cNvPr>
          <p:cNvGrpSpPr/>
          <p:nvPr/>
        </p:nvGrpSpPr>
        <p:grpSpPr>
          <a:xfrm>
            <a:off x="2659600" y="4141874"/>
            <a:ext cx="872847" cy="864887"/>
            <a:chOff x="7423422" y="1941101"/>
            <a:chExt cx="651616" cy="651616"/>
          </a:xfrm>
        </p:grpSpPr>
        <p:sp>
          <p:nvSpPr>
            <p:cNvPr id="113" name="Rectangle 112">
              <a:extLst>
                <a:ext uri="{FF2B5EF4-FFF2-40B4-BE49-F238E27FC236}">
                  <a16:creationId xmlns:a16="http://schemas.microsoft.com/office/drawing/2014/main" id="{C6FA0F9E-CEB2-3E4E-9AA5-205168A6426C}"/>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14" name="Straight Connector 113">
              <a:extLst>
                <a:ext uri="{FF2B5EF4-FFF2-40B4-BE49-F238E27FC236}">
                  <a16:creationId xmlns:a16="http://schemas.microsoft.com/office/drawing/2014/main" id="{804D92E0-B7C5-3D4B-B94C-9E8502AD9554}"/>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5" name="Straight Connector 114">
              <a:extLst>
                <a:ext uri="{FF2B5EF4-FFF2-40B4-BE49-F238E27FC236}">
                  <a16:creationId xmlns:a16="http://schemas.microsoft.com/office/drawing/2014/main" id="{D967369D-59CB-9444-A7AA-7DDC0B7E10C4}"/>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EBC72FF0-B0F7-014B-9680-C374754DAC2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17" name="Straight Connector 116">
              <a:extLst>
                <a:ext uri="{FF2B5EF4-FFF2-40B4-BE49-F238E27FC236}">
                  <a16:creationId xmlns:a16="http://schemas.microsoft.com/office/drawing/2014/main" id="{54FA0C9B-FE9E-BC47-933A-323A8F1EE8C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8" name="Straight Connector 117">
              <a:extLst>
                <a:ext uri="{FF2B5EF4-FFF2-40B4-BE49-F238E27FC236}">
                  <a16:creationId xmlns:a16="http://schemas.microsoft.com/office/drawing/2014/main" id="{B289195D-EDD4-EA47-B7CA-7EF49A1A206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9" name="TextBox 118">
              <a:extLst>
                <a:ext uri="{FF2B5EF4-FFF2-40B4-BE49-F238E27FC236}">
                  <a16:creationId xmlns:a16="http://schemas.microsoft.com/office/drawing/2014/main" id="{813EB32D-77FC-594A-93B2-733CCDF32C41}"/>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0" name="Group 119">
            <a:extLst>
              <a:ext uri="{FF2B5EF4-FFF2-40B4-BE49-F238E27FC236}">
                <a16:creationId xmlns:a16="http://schemas.microsoft.com/office/drawing/2014/main" id="{93495DAB-E25A-B244-B276-FB609E9C1F5D}"/>
              </a:ext>
            </a:extLst>
          </p:cNvPr>
          <p:cNvGrpSpPr/>
          <p:nvPr/>
        </p:nvGrpSpPr>
        <p:grpSpPr>
          <a:xfrm>
            <a:off x="3691987" y="4141874"/>
            <a:ext cx="872847" cy="864887"/>
            <a:chOff x="7423422" y="1941101"/>
            <a:chExt cx="651616" cy="651616"/>
          </a:xfrm>
        </p:grpSpPr>
        <p:sp>
          <p:nvSpPr>
            <p:cNvPr id="121" name="Rectangle 120">
              <a:extLst>
                <a:ext uri="{FF2B5EF4-FFF2-40B4-BE49-F238E27FC236}">
                  <a16:creationId xmlns:a16="http://schemas.microsoft.com/office/drawing/2014/main" id="{618561C0-2482-6247-9E92-332AAFB0002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2" name="Straight Connector 121">
              <a:extLst>
                <a:ext uri="{FF2B5EF4-FFF2-40B4-BE49-F238E27FC236}">
                  <a16:creationId xmlns:a16="http://schemas.microsoft.com/office/drawing/2014/main" id="{E15779B7-0536-7B4E-B0A7-823F6BA211A7}"/>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F0FB6BBB-6002-A140-B018-EAA55D93642D}"/>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46835287-D461-3240-AB24-AFCFAF44E57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25" name="Straight Connector 124">
              <a:extLst>
                <a:ext uri="{FF2B5EF4-FFF2-40B4-BE49-F238E27FC236}">
                  <a16:creationId xmlns:a16="http://schemas.microsoft.com/office/drawing/2014/main" id="{4831A60A-3E46-9C4F-83A6-E374F971C7BE}"/>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6" name="Straight Connector 125">
              <a:extLst>
                <a:ext uri="{FF2B5EF4-FFF2-40B4-BE49-F238E27FC236}">
                  <a16:creationId xmlns:a16="http://schemas.microsoft.com/office/drawing/2014/main" id="{0640EE8C-B4EC-B949-B79B-68D99A5DE75D}"/>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7" name="TextBox 126">
              <a:extLst>
                <a:ext uri="{FF2B5EF4-FFF2-40B4-BE49-F238E27FC236}">
                  <a16:creationId xmlns:a16="http://schemas.microsoft.com/office/drawing/2014/main" id="{80C11403-459B-9C4F-AD03-79D5EC3ECD38}"/>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8" name="Group 127">
            <a:extLst>
              <a:ext uri="{FF2B5EF4-FFF2-40B4-BE49-F238E27FC236}">
                <a16:creationId xmlns:a16="http://schemas.microsoft.com/office/drawing/2014/main" id="{07A87F1E-B3B0-6244-80B4-72708F0A75A9}"/>
              </a:ext>
            </a:extLst>
          </p:cNvPr>
          <p:cNvGrpSpPr/>
          <p:nvPr/>
        </p:nvGrpSpPr>
        <p:grpSpPr>
          <a:xfrm>
            <a:off x="5176070" y="2092480"/>
            <a:ext cx="872847" cy="864887"/>
            <a:chOff x="7423422" y="1941101"/>
            <a:chExt cx="651616" cy="651616"/>
          </a:xfrm>
        </p:grpSpPr>
        <p:sp>
          <p:nvSpPr>
            <p:cNvPr id="129" name="Rectangle 128">
              <a:extLst>
                <a:ext uri="{FF2B5EF4-FFF2-40B4-BE49-F238E27FC236}">
                  <a16:creationId xmlns:a16="http://schemas.microsoft.com/office/drawing/2014/main" id="{13A3C442-552A-F242-8785-E3F72E772AC2}"/>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0" name="Straight Connector 129">
              <a:extLst>
                <a:ext uri="{FF2B5EF4-FFF2-40B4-BE49-F238E27FC236}">
                  <a16:creationId xmlns:a16="http://schemas.microsoft.com/office/drawing/2014/main" id="{BC9057D5-2298-1546-B04F-B66FFE476DC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1" name="Straight Connector 130">
              <a:extLst>
                <a:ext uri="{FF2B5EF4-FFF2-40B4-BE49-F238E27FC236}">
                  <a16:creationId xmlns:a16="http://schemas.microsoft.com/office/drawing/2014/main" id="{4D6394EE-DFF2-2F44-A398-A2E85DCCBAAA}"/>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2" name="TextBox 131">
              <a:extLst>
                <a:ext uri="{FF2B5EF4-FFF2-40B4-BE49-F238E27FC236}">
                  <a16:creationId xmlns:a16="http://schemas.microsoft.com/office/drawing/2014/main" id="{6C41B926-7937-3249-8E5E-4D24B3D7594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3" name="Straight Connector 132">
              <a:extLst>
                <a:ext uri="{FF2B5EF4-FFF2-40B4-BE49-F238E27FC236}">
                  <a16:creationId xmlns:a16="http://schemas.microsoft.com/office/drawing/2014/main" id="{CFC1E4FB-3A47-4B4E-ACF1-E4A6D9771F56}"/>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4" name="Straight Connector 133">
              <a:extLst>
                <a:ext uri="{FF2B5EF4-FFF2-40B4-BE49-F238E27FC236}">
                  <a16:creationId xmlns:a16="http://schemas.microsoft.com/office/drawing/2014/main" id="{FA4D8B25-53DB-D643-B60E-9F70585134A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5" name="TextBox 134">
              <a:extLst>
                <a:ext uri="{FF2B5EF4-FFF2-40B4-BE49-F238E27FC236}">
                  <a16:creationId xmlns:a16="http://schemas.microsoft.com/office/drawing/2014/main" id="{A23734E1-E80A-3A47-90A8-DDCA2C58EA9E}"/>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36" name="Group 135">
            <a:extLst>
              <a:ext uri="{FF2B5EF4-FFF2-40B4-BE49-F238E27FC236}">
                <a16:creationId xmlns:a16="http://schemas.microsoft.com/office/drawing/2014/main" id="{D4C16A5C-0407-7A43-8B75-F6EDCB953224}"/>
              </a:ext>
            </a:extLst>
          </p:cNvPr>
          <p:cNvGrpSpPr/>
          <p:nvPr/>
        </p:nvGrpSpPr>
        <p:grpSpPr>
          <a:xfrm>
            <a:off x="6208457" y="2092480"/>
            <a:ext cx="872847" cy="864887"/>
            <a:chOff x="7423422" y="1941101"/>
            <a:chExt cx="651616" cy="651616"/>
          </a:xfrm>
        </p:grpSpPr>
        <p:sp>
          <p:nvSpPr>
            <p:cNvPr id="137" name="Rectangle 136">
              <a:extLst>
                <a:ext uri="{FF2B5EF4-FFF2-40B4-BE49-F238E27FC236}">
                  <a16:creationId xmlns:a16="http://schemas.microsoft.com/office/drawing/2014/main" id="{31336C06-60DF-354C-861A-C244D4EEA30C}"/>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8" name="Straight Connector 137">
              <a:extLst>
                <a:ext uri="{FF2B5EF4-FFF2-40B4-BE49-F238E27FC236}">
                  <a16:creationId xmlns:a16="http://schemas.microsoft.com/office/drawing/2014/main" id="{77800866-CCBA-514B-823D-459DC1056CC8}"/>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9" name="Straight Connector 138">
              <a:extLst>
                <a:ext uri="{FF2B5EF4-FFF2-40B4-BE49-F238E27FC236}">
                  <a16:creationId xmlns:a16="http://schemas.microsoft.com/office/drawing/2014/main" id="{95464C94-BF35-0047-9976-40004D0E7BA3}"/>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58A10AFC-D56C-7448-9FFB-EED6FAE94797}"/>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1" name="Straight Connector 140">
              <a:extLst>
                <a:ext uri="{FF2B5EF4-FFF2-40B4-BE49-F238E27FC236}">
                  <a16:creationId xmlns:a16="http://schemas.microsoft.com/office/drawing/2014/main" id="{43AA8FF8-684A-B240-ABBC-A0B7224E46EF}"/>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2" name="Straight Connector 141">
              <a:extLst>
                <a:ext uri="{FF2B5EF4-FFF2-40B4-BE49-F238E27FC236}">
                  <a16:creationId xmlns:a16="http://schemas.microsoft.com/office/drawing/2014/main" id="{456A09C5-8A2B-8C4A-B387-447463C23FE7}"/>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3" name="TextBox 142">
              <a:extLst>
                <a:ext uri="{FF2B5EF4-FFF2-40B4-BE49-F238E27FC236}">
                  <a16:creationId xmlns:a16="http://schemas.microsoft.com/office/drawing/2014/main" id="{2AE7A69E-53E8-E143-A102-7272EFC77A7E}"/>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4" name="Group 143">
            <a:extLst>
              <a:ext uri="{FF2B5EF4-FFF2-40B4-BE49-F238E27FC236}">
                <a16:creationId xmlns:a16="http://schemas.microsoft.com/office/drawing/2014/main" id="{676A663C-B96C-A048-8DD0-EC2E9E9F4D23}"/>
              </a:ext>
            </a:extLst>
          </p:cNvPr>
          <p:cNvGrpSpPr/>
          <p:nvPr/>
        </p:nvGrpSpPr>
        <p:grpSpPr>
          <a:xfrm>
            <a:off x="5176070" y="3117189"/>
            <a:ext cx="872847" cy="864887"/>
            <a:chOff x="7423422" y="1941101"/>
            <a:chExt cx="651616" cy="651616"/>
          </a:xfrm>
        </p:grpSpPr>
        <p:sp>
          <p:nvSpPr>
            <p:cNvPr id="145" name="Rectangle 144">
              <a:extLst>
                <a:ext uri="{FF2B5EF4-FFF2-40B4-BE49-F238E27FC236}">
                  <a16:creationId xmlns:a16="http://schemas.microsoft.com/office/drawing/2014/main" id="{2E066D33-523A-FC43-9918-B7BB3C634B94}"/>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46" name="Straight Connector 145">
              <a:extLst>
                <a:ext uri="{FF2B5EF4-FFF2-40B4-BE49-F238E27FC236}">
                  <a16:creationId xmlns:a16="http://schemas.microsoft.com/office/drawing/2014/main" id="{11093CF9-4A6B-2042-933E-2BC189605751}"/>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A43612F9-E20D-D04C-884B-444F36422688}"/>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8" name="TextBox 147">
              <a:extLst>
                <a:ext uri="{FF2B5EF4-FFF2-40B4-BE49-F238E27FC236}">
                  <a16:creationId xmlns:a16="http://schemas.microsoft.com/office/drawing/2014/main" id="{F86966D3-485E-A74F-9F13-292B0B0E7F91}"/>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9" name="Straight Connector 148">
              <a:extLst>
                <a:ext uri="{FF2B5EF4-FFF2-40B4-BE49-F238E27FC236}">
                  <a16:creationId xmlns:a16="http://schemas.microsoft.com/office/drawing/2014/main" id="{86B31075-43AC-3D46-8571-A2B901357D36}"/>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0" name="Straight Connector 149">
              <a:extLst>
                <a:ext uri="{FF2B5EF4-FFF2-40B4-BE49-F238E27FC236}">
                  <a16:creationId xmlns:a16="http://schemas.microsoft.com/office/drawing/2014/main" id="{599ACD9F-A598-A247-A747-DA3678C6BA31}"/>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1" name="TextBox 150">
              <a:extLst>
                <a:ext uri="{FF2B5EF4-FFF2-40B4-BE49-F238E27FC236}">
                  <a16:creationId xmlns:a16="http://schemas.microsoft.com/office/drawing/2014/main" id="{5A447133-6B3A-0B4E-A0A3-0DCDB157093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84" name="Group 183">
            <a:extLst>
              <a:ext uri="{FF2B5EF4-FFF2-40B4-BE49-F238E27FC236}">
                <a16:creationId xmlns:a16="http://schemas.microsoft.com/office/drawing/2014/main" id="{9CDE66D4-932D-014C-9EA6-A59BC6C4C7A1}"/>
              </a:ext>
            </a:extLst>
          </p:cNvPr>
          <p:cNvGrpSpPr/>
          <p:nvPr/>
        </p:nvGrpSpPr>
        <p:grpSpPr>
          <a:xfrm>
            <a:off x="7672588" y="985273"/>
            <a:ext cx="872847" cy="864887"/>
            <a:chOff x="7423422" y="1941101"/>
            <a:chExt cx="651616" cy="651616"/>
          </a:xfrm>
        </p:grpSpPr>
        <p:sp>
          <p:nvSpPr>
            <p:cNvPr id="185" name="Rectangle 184">
              <a:extLst>
                <a:ext uri="{FF2B5EF4-FFF2-40B4-BE49-F238E27FC236}">
                  <a16:creationId xmlns:a16="http://schemas.microsoft.com/office/drawing/2014/main" id="{AD924FD6-436B-934F-92BA-DFF5C8C6CBB9}"/>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86" name="Straight Connector 185">
              <a:extLst>
                <a:ext uri="{FF2B5EF4-FFF2-40B4-BE49-F238E27FC236}">
                  <a16:creationId xmlns:a16="http://schemas.microsoft.com/office/drawing/2014/main" id="{68768E19-3D4C-7B45-B42B-50E406BD316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7" name="Straight Connector 186">
              <a:extLst>
                <a:ext uri="{FF2B5EF4-FFF2-40B4-BE49-F238E27FC236}">
                  <a16:creationId xmlns:a16="http://schemas.microsoft.com/office/drawing/2014/main" id="{403074FD-E886-D848-84EF-CA6F3FBAFE1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8" name="TextBox 187">
              <a:extLst>
                <a:ext uri="{FF2B5EF4-FFF2-40B4-BE49-F238E27FC236}">
                  <a16:creationId xmlns:a16="http://schemas.microsoft.com/office/drawing/2014/main" id="{C7DECA0B-848E-3542-9F6A-793937A5C3F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9" name="Straight Connector 188">
              <a:extLst>
                <a:ext uri="{FF2B5EF4-FFF2-40B4-BE49-F238E27FC236}">
                  <a16:creationId xmlns:a16="http://schemas.microsoft.com/office/drawing/2014/main" id="{C81D66EF-7C4F-1C46-B580-8792C666040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90" name="Straight Connector 189">
              <a:extLst>
                <a:ext uri="{FF2B5EF4-FFF2-40B4-BE49-F238E27FC236}">
                  <a16:creationId xmlns:a16="http://schemas.microsoft.com/office/drawing/2014/main" id="{4B35105B-A9A2-E64B-887B-215B2CAE3319}"/>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91" name="TextBox 190">
              <a:extLst>
                <a:ext uri="{FF2B5EF4-FFF2-40B4-BE49-F238E27FC236}">
                  <a16:creationId xmlns:a16="http://schemas.microsoft.com/office/drawing/2014/main" id="{42373C49-4E25-9A4E-ADB1-6D04A8287F4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92" name="Group 191">
            <a:extLst>
              <a:ext uri="{FF2B5EF4-FFF2-40B4-BE49-F238E27FC236}">
                <a16:creationId xmlns:a16="http://schemas.microsoft.com/office/drawing/2014/main" id="{6D3C69C2-3339-E643-8FFF-23D7B3C06D1A}"/>
              </a:ext>
            </a:extLst>
          </p:cNvPr>
          <p:cNvGrpSpPr/>
          <p:nvPr/>
        </p:nvGrpSpPr>
        <p:grpSpPr>
          <a:xfrm>
            <a:off x="7672588" y="2011599"/>
            <a:ext cx="872847" cy="864887"/>
            <a:chOff x="7423422" y="1941101"/>
            <a:chExt cx="651616" cy="651616"/>
          </a:xfrm>
        </p:grpSpPr>
        <p:sp>
          <p:nvSpPr>
            <p:cNvPr id="193" name="Rectangle 192">
              <a:extLst>
                <a:ext uri="{FF2B5EF4-FFF2-40B4-BE49-F238E27FC236}">
                  <a16:creationId xmlns:a16="http://schemas.microsoft.com/office/drawing/2014/main" id="{79430568-2D5F-E845-88C1-2B9F74CB8B1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94" name="Straight Connector 193">
              <a:extLst>
                <a:ext uri="{FF2B5EF4-FFF2-40B4-BE49-F238E27FC236}">
                  <a16:creationId xmlns:a16="http://schemas.microsoft.com/office/drawing/2014/main" id="{C412F329-F36E-3E48-B230-76A81A5126C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95" name="Straight Connector 194">
              <a:extLst>
                <a:ext uri="{FF2B5EF4-FFF2-40B4-BE49-F238E27FC236}">
                  <a16:creationId xmlns:a16="http://schemas.microsoft.com/office/drawing/2014/main" id="{556B2F7D-EFEA-3C40-957A-A3D13705C7D1}"/>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96" name="TextBox 195">
              <a:extLst>
                <a:ext uri="{FF2B5EF4-FFF2-40B4-BE49-F238E27FC236}">
                  <a16:creationId xmlns:a16="http://schemas.microsoft.com/office/drawing/2014/main" id="{25401EB0-5A05-FF48-B2CD-B66C78C82AC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97" name="Straight Connector 196">
              <a:extLst>
                <a:ext uri="{FF2B5EF4-FFF2-40B4-BE49-F238E27FC236}">
                  <a16:creationId xmlns:a16="http://schemas.microsoft.com/office/drawing/2014/main" id="{03433916-FE3F-234C-845A-9807AA742BCD}"/>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98" name="Straight Connector 197">
              <a:extLst>
                <a:ext uri="{FF2B5EF4-FFF2-40B4-BE49-F238E27FC236}">
                  <a16:creationId xmlns:a16="http://schemas.microsoft.com/office/drawing/2014/main" id="{1288DA38-5315-B449-8044-0AC8625F3ECB}"/>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99" name="TextBox 198">
              <a:extLst>
                <a:ext uri="{FF2B5EF4-FFF2-40B4-BE49-F238E27FC236}">
                  <a16:creationId xmlns:a16="http://schemas.microsoft.com/office/drawing/2014/main" id="{BF4A6D54-9A6F-4F41-BE82-EAF23965AF41}"/>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200" name="Group 199">
            <a:extLst>
              <a:ext uri="{FF2B5EF4-FFF2-40B4-BE49-F238E27FC236}">
                <a16:creationId xmlns:a16="http://schemas.microsoft.com/office/drawing/2014/main" id="{3A366F7D-CA5E-A848-988C-5747BAB5CDEB}"/>
              </a:ext>
            </a:extLst>
          </p:cNvPr>
          <p:cNvGrpSpPr/>
          <p:nvPr/>
        </p:nvGrpSpPr>
        <p:grpSpPr>
          <a:xfrm>
            <a:off x="7672588" y="3037925"/>
            <a:ext cx="872847" cy="864887"/>
            <a:chOff x="7423422" y="1941101"/>
            <a:chExt cx="651616" cy="651616"/>
          </a:xfrm>
        </p:grpSpPr>
        <p:sp>
          <p:nvSpPr>
            <p:cNvPr id="201" name="Rectangle 200">
              <a:extLst>
                <a:ext uri="{FF2B5EF4-FFF2-40B4-BE49-F238E27FC236}">
                  <a16:creationId xmlns:a16="http://schemas.microsoft.com/office/drawing/2014/main" id="{388122F7-0FB6-E64F-A495-4F665A8993F3}"/>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202" name="Straight Connector 201">
              <a:extLst>
                <a:ext uri="{FF2B5EF4-FFF2-40B4-BE49-F238E27FC236}">
                  <a16:creationId xmlns:a16="http://schemas.microsoft.com/office/drawing/2014/main" id="{36AC998D-1B65-154B-8214-7C80FE3DB364}"/>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03" name="Straight Connector 202">
              <a:extLst>
                <a:ext uri="{FF2B5EF4-FFF2-40B4-BE49-F238E27FC236}">
                  <a16:creationId xmlns:a16="http://schemas.microsoft.com/office/drawing/2014/main" id="{9D61FCA2-43F1-4144-A4BE-DD6FB1965155}"/>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04" name="TextBox 203">
              <a:extLst>
                <a:ext uri="{FF2B5EF4-FFF2-40B4-BE49-F238E27FC236}">
                  <a16:creationId xmlns:a16="http://schemas.microsoft.com/office/drawing/2014/main" id="{C3D3C0D8-2733-C94D-8523-8AC6647ED60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205" name="Straight Connector 204">
              <a:extLst>
                <a:ext uri="{FF2B5EF4-FFF2-40B4-BE49-F238E27FC236}">
                  <a16:creationId xmlns:a16="http://schemas.microsoft.com/office/drawing/2014/main" id="{886D915A-A6E3-214C-B98D-2E7E2EE35DBB}"/>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5BEE9C41-1F5C-4F43-B0BD-536074CE861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07" name="TextBox 206">
              <a:extLst>
                <a:ext uri="{FF2B5EF4-FFF2-40B4-BE49-F238E27FC236}">
                  <a16:creationId xmlns:a16="http://schemas.microsoft.com/office/drawing/2014/main" id="{1FD761A3-25CC-BF4F-BF03-9390E66F8416}"/>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208" name="Group 207">
            <a:extLst>
              <a:ext uri="{FF2B5EF4-FFF2-40B4-BE49-F238E27FC236}">
                <a16:creationId xmlns:a16="http://schemas.microsoft.com/office/drawing/2014/main" id="{1FBFCC7B-9A0D-D64B-A2A4-419931E27D68}"/>
              </a:ext>
            </a:extLst>
          </p:cNvPr>
          <p:cNvGrpSpPr/>
          <p:nvPr/>
        </p:nvGrpSpPr>
        <p:grpSpPr>
          <a:xfrm>
            <a:off x="7672588" y="4064251"/>
            <a:ext cx="872847" cy="864887"/>
            <a:chOff x="7423422" y="1941101"/>
            <a:chExt cx="651616" cy="651616"/>
          </a:xfrm>
        </p:grpSpPr>
        <p:sp>
          <p:nvSpPr>
            <p:cNvPr id="209" name="Rectangle 208">
              <a:extLst>
                <a:ext uri="{FF2B5EF4-FFF2-40B4-BE49-F238E27FC236}">
                  <a16:creationId xmlns:a16="http://schemas.microsoft.com/office/drawing/2014/main" id="{CFE5464D-333E-8E4F-A004-3F7AE13814D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210" name="Straight Connector 209">
              <a:extLst>
                <a:ext uri="{FF2B5EF4-FFF2-40B4-BE49-F238E27FC236}">
                  <a16:creationId xmlns:a16="http://schemas.microsoft.com/office/drawing/2014/main" id="{226BCE60-3BDA-404F-BE28-65E47C5F40B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37A443BA-D817-AE44-9E9D-DD5DACAFDD78}"/>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12" name="TextBox 211">
              <a:extLst>
                <a:ext uri="{FF2B5EF4-FFF2-40B4-BE49-F238E27FC236}">
                  <a16:creationId xmlns:a16="http://schemas.microsoft.com/office/drawing/2014/main" id="{BDF9E1FE-3B8C-8D49-AB98-D586B48EB59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213" name="Straight Connector 212">
              <a:extLst>
                <a:ext uri="{FF2B5EF4-FFF2-40B4-BE49-F238E27FC236}">
                  <a16:creationId xmlns:a16="http://schemas.microsoft.com/office/drawing/2014/main" id="{9135A567-4F4A-5E43-993F-7BDBC1926BF3}"/>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214" name="Straight Connector 213">
              <a:extLst>
                <a:ext uri="{FF2B5EF4-FFF2-40B4-BE49-F238E27FC236}">
                  <a16:creationId xmlns:a16="http://schemas.microsoft.com/office/drawing/2014/main" id="{036DCD9B-F746-584B-B65A-4D766F488170}"/>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215" name="TextBox 214">
              <a:extLst>
                <a:ext uri="{FF2B5EF4-FFF2-40B4-BE49-F238E27FC236}">
                  <a16:creationId xmlns:a16="http://schemas.microsoft.com/office/drawing/2014/main" id="{83192B8E-3D81-154F-AED6-243754B23E9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218" name="Label the clusters as they take shape.  Create a phrase for the cluster.  Think: “This relationship has something to do with _____.”">
            <a:extLst>
              <a:ext uri="{FF2B5EF4-FFF2-40B4-BE49-F238E27FC236}">
                <a16:creationId xmlns:a16="http://schemas.microsoft.com/office/drawing/2014/main" id="{D7A29B02-AF1C-994C-8F7E-BF255599C27E}"/>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lang="en-US" sz="1790" dirty="0">
                <a:solidFill>
                  <a:srgbClr val="CCCCCC"/>
                </a:solidFill>
                <a:sym typeface="Helvetica"/>
              </a:rPr>
              <a:t>Invite others to place items together to create </a:t>
            </a:r>
            <a:br>
              <a:rPr lang="en-US" sz="1790" dirty="0">
                <a:solidFill>
                  <a:srgbClr val="CCCCCC"/>
                </a:solidFill>
                <a:sym typeface="Helvetica"/>
              </a:rPr>
            </a:br>
            <a:r>
              <a:rPr lang="en-US" sz="1790" b="1" dirty="0">
                <a:solidFill>
                  <a:srgbClr val="CCCCCC"/>
                </a:solidFill>
                <a:sym typeface="Helvetica"/>
              </a:rPr>
              <a:t>meaningful groups</a:t>
            </a:r>
            <a:r>
              <a:rPr lang="en-US" sz="1790" dirty="0">
                <a:solidFill>
                  <a:srgbClr val="CCCCCC"/>
                </a:solidFill>
                <a:sym typeface="Helvetica"/>
              </a:rPr>
              <a:t> from inferences.</a:t>
            </a:r>
          </a:p>
        </p:txBody>
      </p:sp>
      <p:sp>
        <p:nvSpPr>
          <p:cNvPr id="221" name="What is design?">
            <a:extLst>
              <a:ext uri="{FF2B5EF4-FFF2-40B4-BE49-F238E27FC236}">
                <a16:creationId xmlns:a16="http://schemas.microsoft.com/office/drawing/2014/main" id="{86981EF4-E52D-EC43-9D18-529A2FB55909}"/>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222" name="What is innovation?:">
            <a:extLst>
              <a:ext uri="{FF2B5EF4-FFF2-40B4-BE49-F238E27FC236}">
                <a16:creationId xmlns:a16="http://schemas.microsoft.com/office/drawing/2014/main" id="{1A5C2FD3-F441-4C43-A9E9-5C79ADDCD218}"/>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187940615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439" name="Label the clusters as they take shape.  Create a phrase for the cluster.  Think: “This relationship has something to do with _____.”"/>
          <p:cNvSpPr>
            <a:spLocks noGrp="1"/>
          </p:cNvSpPr>
          <p:nvPr>
            <p:ph type="body" sz="half" idx="1"/>
          </p:nvPr>
        </p:nvSpPr>
        <p:spPr>
          <a:xfrm>
            <a:off x="2349083" y="5349024"/>
            <a:ext cx="6686895" cy="1016555"/>
          </a:xfrm>
          <a:prstGeom prst="rect">
            <a:avLst/>
          </a:prstGeom>
        </p:spPr>
        <p:txBody>
          <a:bodyPr anchor="b">
            <a:noAutofit/>
          </a:bodyPr>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spc="-30" dirty="0"/>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endParaRPr spc="-30" dirty="0"/>
          </a:p>
          <a:p>
            <a:pPr marL="457200" indent="-330200">
              <a:lnSpc>
                <a:spcPct val="110000"/>
              </a:lnSpc>
              <a:spcBef>
                <a:spcPts val="900"/>
              </a:spcBef>
              <a:buClr>
                <a:srgbClr val="CCCCCC"/>
              </a:buClr>
              <a:buSzPct val="100000"/>
              <a:buAutoNum type="arabicPeriod" startAt="3"/>
              <a:defRPr sz="1600">
                <a:solidFill>
                  <a:srgbClr val="CCCCCC"/>
                </a:solidFill>
                <a:latin typeface="+mn-lt"/>
                <a:ea typeface="+mn-ea"/>
                <a:cs typeface="+mn-cs"/>
                <a:sym typeface="Helvetica"/>
              </a:defRPr>
            </a:pPr>
            <a:r>
              <a:rPr lang="en-US" sz="1790" spc="-30" dirty="0"/>
              <a:t>As they take shape, </a:t>
            </a:r>
            <a:r>
              <a:rPr lang="en-US" sz="1790" b="1" spc="-30" dirty="0"/>
              <a:t>l</a:t>
            </a:r>
            <a:r>
              <a:rPr sz="1790" b="1" spc="-30" dirty="0"/>
              <a:t>abel </a:t>
            </a:r>
            <a:r>
              <a:rPr lang="en-US" sz="1790" b="1" spc="-30" dirty="0"/>
              <a:t>each</a:t>
            </a:r>
            <a:r>
              <a:rPr sz="1790" b="1" spc="-30" dirty="0"/>
              <a:t> </a:t>
            </a:r>
            <a:r>
              <a:rPr sz="1790" b="1" spc="-30" dirty="0">
                <a:latin typeface="Helvetica Neue"/>
                <a:ea typeface="Helvetica Neue"/>
                <a:cs typeface="Helvetica Neue"/>
                <a:sym typeface="Helvetica Neue"/>
              </a:rPr>
              <a:t>cluster</a:t>
            </a:r>
            <a:r>
              <a:rPr lang="en-US" sz="1790" b="1" spc="-30" dirty="0">
                <a:latin typeface="Helvetica Neue"/>
                <a:ea typeface="Helvetica Neue"/>
                <a:cs typeface="Helvetica Neue"/>
                <a:sym typeface="Helvetica Neue"/>
              </a:rPr>
              <a:t> </a:t>
            </a:r>
            <a:r>
              <a:rPr lang="en-US" sz="1790" spc="-30" dirty="0">
                <a:latin typeface="Helvetica Neue"/>
                <a:ea typeface="Helvetica Neue"/>
                <a:cs typeface="Helvetica Neue"/>
                <a:sym typeface="Helvetica Neue"/>
              </a:rPr>
              <a:t>with a brief phrase.</a:t>
            </a:r>
            <a:br>
              <a:rPr sz="1790" spc="-30" dirty="0"/>
            </a:br>
            <a:r>
              <a:rPr sz="1790" spc="-30" dirty="0"/>
              <a:t>Think: “This relationship has something to do with _____.”</a:t>
            </a:r>
          </a:p>
        </p:txBody>
      </p:sp>
      <p:sp>
        <p:nvSpPr>
          <p:cNvPr id="440" name="Rounded Rectangle"/>
          <p:cNvSpPr/>
          <p:nvPr/>
        </p:nvSpPr>
        <p:spPr>
          <a:xfrm>
            <a:off x="7360125" y="788175"/>
            <a:ext cx="1457701" cy="4530600"/>
          </a:xfrm>
          <a:prstGeom prst="roundRect">
            <a:avLst>
              <a:gd name="adj" fmla="val 26350"/>
            </a:avLst>
          </a:prstGeom>
          <a:ln w="76200">
            <a:solidFill>
              <a:srgbClr val="0098A2"/>
            </a:solidFill>
          </a:ln>
        </p:spPr>
        <p:txBody>
          <a:bodyPr lIns="45719" rIns="45719" anchor="ctr"/>
          <a:lstStyle/>
          <a:p>
            <a:pPr>
              <a:defRPr>
                <a:solidFill>
                  <a:srgbClr val="000000"/>
                </a:solidFill>
              </a:defRPr>
            </a:pPr>
            <a:endParaRPr/>
          </a:p>
        </p:txBody>
      </p:sp>
      <p:sp>
        <p:nvSpPr>
          <p:cNvPr id="441" name="Rounded Rectangle"/>
          <p:cNvSpPr/>
          <p:nvPr/>
        </p:nvSpPr>
        <p:spPr>
          <a:xfrm>
            <a:off x="2296399" y="2796225"/>
            <a:ext cx="2555701"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sp>
        <p:nvSpPr>
          <p:cNvPr id="442" name="Rounded Rectangle"/>
          <p:cNvSpPr/>
          <p:nvPr/>
        </p:nvSpPr>
        <p:spPr>
          <a:xfrm>
            <a:off x="4852123" y="1770075"/>
            <a:ext cx="2508002"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grpSp>
        <p:nvGrpSpPr>
          <p:cNvPr id="101" name="Group 100">
            <a:extLst>
              <a:ext uri="{FF2B5EF4-FFF2-40B4-BE49-F238E27FC236}">
                <a16:creationId xmlns:a16="http://schemas.microsoft.com/office/drawing/2014/main" id="{23F1A579-3375-1546-9829-BF2BFB1412ED}"/>
              </a:ext>
            </a:extLst>
          </p:cNvPr>
          <p:cNvGrpSpPr/>
          <p:nvPr/>
        </p:nvGrpSpPr>
        <p:grpSpPr>
          <a:xfrm>
            <a:off x="2659600" y="3117165"/>
            <a:ext cx="872847" cy="864887"/>
            <a:chOff x="7423422" y="1941101"/>
            <a:chExt cx="651616" cy="651616"/>
          </a:xfrm>
        </p:grpSpPr>
        <p:sp>
          <p:nvSpPr>
            <p:cNvPr id="102" name="Rectangle 101">
              <a:extLst>
                <a:ext uri="{FF2B5EF4-FFF2-40B4-BE49-F238E27FC236}">
                  <a16:creationId xmlns:a16="http://schemas.microsoft.com/office/drawing/2014/main" id="{BF6665ED-1411-B04C-9D29-757803C7C7E6}"/>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03" name="Straight Connector 102">
              <a:extLst>
                <a:ext uri="{FF2B5EF4-FFF2-40B4-BE49-F238E27FC236}">
                  <a16:creationId xmlns:a16="http://schemas.microsoft.com/office/drawing/2014/main" id="{8EB652C6-31AE-A840-973C-9F832C2E6728}"/>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4" name="Straight Connector 103">
              <a:extLst>
                <a:ext uri="{FF2B5EF4-FFF2-40B4-BE49-F238E27FC236}">
                  <a16:creationId xmlns:a16="http://schemas.microsoft.com/office/drawing/2014/main" id="{C68E1F7A-2687-B14D-B228-12AFECD39E23}"/>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5" name="TextBox 104">
              <a:extLst>
                <a:ext uri="{FF2B5EF4-FFF2-40B4-BE49-F238E27FC236}">
                  <a16:creationId xmlns:a16="http://schemas.microsoft.com/office/drawing/2014/main" id="{AA164FF1-61BA-0640-B964-132E9100BB4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06" name="Straight Connector 105">
              <a:extLst>
                <a:ext uri="{FF2B5EF4-FFF2-40B4-BE49-F238E27FC236}">
                  <a16:creationId xmlns:a16="http://schemas.microsoft.com/office/drawing/2014/main" id="{5DDCF423-0BB3-1041-8B27-86BB11CE813B}"/>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7" name="Straight Connector 106">
              <a:extLst>
                <a:ext uri="{FF2B5EF4-FFF2-40B4-BE49-F238E27FC236}">
                  <a16:creationId xmlns:a16="http://schemas.microsoft.com/office/drawing/2014/main" id="{151E3FD1-DD36-0042-976C-5F31C87B3CCB}"/>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8" name="TextBox 107">
              <a:extLst>
                <a:ext uri="{FF2B5EF4-FFF2-40B4-BE49-F238E27FC236}">
                  <a16:creationId xmlns:a16="http://schemas.microsoft.com/office/drawing/2014/main" id="{888478C0-1915-054D-A4DF-9F25E6C99582}"/>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09" name="Group 108">
            <a:extLst>
              <a:ext uri="{FF2B5EF4-FFF2-40B4-BE49-F238E27FC236}">
                <a16:creationId xmlns:a16="http://schemas.microsoft.com/office/drawing/2014/main" id="{EADD78EF-B8F5-084C-99EE-83302FFA1F4F}"/>
              </a:ext>
            </a:extLst>
          </p:cNvPr>
          <p:cNvGrpSpPr/>
          <p:nvPr/>
        </p:nvGrpSpPr>
        <p:grpSpPr>
          <a:xfrm>
            <a:off x="3691987" y="3117165"/>
            <a:ext cx="872847" cy="864887"/>
            <a:chOff x="7423422" y="1941101"/>
            <a:chExt cx="651616" cy="651616"/>
          </a:xfrm>
        </p:grpSpPr>
        <p:sp>
          <p:nvSpPr>
            <p:cNvPr id="110" name="Rectangle 109">
              <a:extLst>
                <a:ext uri="{FF2B5EF4-FFF2-40B4-BE49-F238E27FC236}">
                  <a16:creationId xmlns:a16="http://schemas.microsoft.com/office/drawing/2014/main" id="{DC0E7C73-C24B-5944-B005-BB014AEE7CE2}"/>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11" name="Straight Connector 110">
              <a:extLst>
                <a:ext uri="{FF2B5EF4-FFF2-40B4-BE49-F238E27FC236}">
                  <a16:creationId xmlns:a16="http://schemas.microsoft.com/office/drawing/2014/main" id="{13221F72-9502-4545-B67E-CB022436B46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2" name="Straight Connector 111">
              <a:extLst>
                <a:ext uri="{FF2B5EF4-FFF2-40B4-BE49-F238E27FC236}">
                  <a16:creationId xmlns:a16="http://schemas.microsoft.com/office/drawing/2014/main" id="{EADCAE96-1A0F-C340-9D2C-DCC9440ACD42}"/>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3" name="TextBox 112">
              <a:extLst>
                <a:ext uri="{FF2B5EF4-FFF2-40B4-BE49-F238E27FC236}">
                  <a16:creationId xmlns:a16="http://schemas.microsoft.com/office/drawing/2014/main" id="{147FB575-9215-6246-B1D0-5F956886E830}"/>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14" name="Straight Connector 113">
              <a:extLst>
                <a:ext uri="{FF2B5EF4-FFF2-40B4-BE49-F238E27FC236}">
                  <a16:creationId xmlns:a16="http://schemas.microsoft.com/office/drawing/2014/main" id="{68FAC9B6-E8F4-144C-B447-F1005B5614F3}"/>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5" name="Straight Connector 114">
              <a:extLst>
                <a:ext uri="{FF2B5EF4-FFF2-40B4-BE49-F238E27FC236}">
                  <a16:creationId xmlns:a16="http://schemas.microsoft.com/office/drawing/2014/main" id="{FD8AA31D-B70C-1648-9874-035F55C8F535}"/>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6" name="TextBox 115">
              <a:extLst>
                <a:ext uri="{FF2B5EF4-FFF2-40B4-BE49-F238E27FC236}">
                  <a16:creationId xmlns:a16="http://schemas.microsoft.com/office/drawing/2014/main" id="{EBD6D2D3-A37A-4745-B761-F402D9024535}"/>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7" name="Group 116">
            <a:extLst>
              <a:ext uri="{FF2B5EF4-FFF2-40B4-BE49-F238E27FC236}">
                <a16:creationId xmlns:a16="http://schemas.microsoft.com/office/drawing/2014/main" id="{605C341B-01AA-D344-8495-5226F6CCEE91}"/>
              </a:ext>
            </a:extLst>
          </p:cNvPr>
          <p:cNvGrpSpPr/>
          <p:nvPr/>
        </p:nvGrpSpPr>
        <p:grpSpPr>
          <a:xfrm>
            <a:off x="2659600" y="4141874"/>
            <a:ext cx="872847" cy="864887"/>
            <a:chOff x="7423422" y="1941101"/>
            <a:chExt cx="651616" cy="651616"/>
          </a:xfrm>
        </p:grpSpPr>
        <p:sp>
          <p:nvSpPr>
            <p:cNvPr id="118" name="Rectangle 117">
              <a:extLst>
                <a:ext uri="{FF2B5EF4-FFF2-40B4-BE49-F238E27FC236}">
                  <a16:creationId xmlns:a16="http://schemas.microsoft.com/office/drawing/2014/main" id="{B99399AE-CCD4-FD40-956C-CDAB3A7EA5F9}"/>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19" name="Straight Connector 118">
              <a:extLst>
                <a:ext uri="{FF2B5EF4-FFF2-40B4-BE49-F238E27FC236}">
                  <a16:creationId xmlns:a16="http://schemas.microsoft.com/office/drawing/2014/main" id="{8B9D9254-EF46-B74C-8ED3-7A9F56EFA646}"/>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0" name="Straight Connector 119">
              <a:extLst>
                <a:ext uri="{FF2B5EF4-FFF2-40B4-BE49-F238E27FC236}">
                  <a16:creationId xmlns:a16="http://schemas.microsoft.com/office/drawing/2014/main" id="{4C2DB0CB-CBE8-A941-A476-CE338DF8073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1" name="TextBox 120">
              <a:extLst>
                <a:ext uri="{FF2B5EF4-FFF2-40B4-BE49-F238E27FC236}">
                  <a16:creationId xmlns:a16="http://schemas.microsoft.com/office/drawing/2014/main" id="{2A6F8FBA-A9B2-2C41-97A3-3083008FCFE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22" name="Straight Connector 121">
              <a:extLst>
                <a:ext uri="{FF2B5EF4-FFF2-40B4-BE49-F238E27FC236}">
                  <a16:creationId xmlns:a16="http://schemas.microsoft.com/office/drawing/2014/main" id="{A907638E-61E3-874C-AA73-DD2F73012A32}"/>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3" name="Straight Connector 122">
              <a:extLst>
                <a:ext uri="{FF2B5EF4-FFF2-40B4-BE49-F238E27FC236}">
                  <a16:creationId xmlns:a16="http://schemas.microsoft.com/office/drawing/2014/main" id="{FCB2854B-4AA9-274E-8E91-19CA42144915}"/>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4" name="TextBox 123">
              <a:extLst>
                <a:ext uri="{FF2B5EF4-FFF2-40B4-BE49-F238E27FC236}">
                  <a16:creationId xmlns:a16="http://schemas.microsoft.com/office/drawing/2014/main" id="{A9121DE7-9AD8-804A-9870-FA379DBB721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5" name="Group 124">
            <a:extLst>
              <a:ext uri="{FF2B5EF4-FFF2-40B4-BE49-F238E27FC236}">
                <a16:creationId xmlns:a16="http://schemas.microsoft.com/office/drawing/2014/main" id="{0D6FC2B8-FDD3-F243-A6D8-734E2F4C0CF4}"/>
              </a:ext>
            </a:extLst>
          </p:cNvPr>
          <p:cNvGrpSpPr/>
          <p:nvPr/>
        </p:nvGrpSpPr>
        <p:grpSpPr>
          <a:xfrm>
            <a:off x="3691987" y="4141874"/>
            <a:ext cx="872847" cy="864887"/>
            <a:chOff x="7423422" y="1941101"/>
            <a:chExt cx="651616" cy="651616"/>
          </a:xfrm>
        </p:grpSpPr>
        <p:sp>
          <p:nvSpPr>
            <p:cNvPr id="126" name="Rectangle 125">
              <a:extLst>
                <a:ext uri="{FF2B5EF4-FFF2-40B4-BE49-F238E27FC236}">
                  <a16:creationId xmlns:a16="http://schemas.microsoft.com/office/drawing/2014/main" id="{5F1F9E38-23D2-F84F-8015-BBF1C3928BC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7" name="Straight Connector 126">
              <a:extLst>
                <a:ext uri="{FF2B5EF4-FFF2-40B4-BE49-F238E27FC236}">
                  <a16:creationId xmlns:a16="http://schemas.microsoft.com/office/drawing/2014/main" id="{6B82CF56-683F-8840-A9E2-35F76D58085D}"/>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8" name="Straight Connector 127">
              <a:extLst>
                <a:ext uri="{FF2B5EF4-FFF2-40B4-BE49-F238E27FC236}">
                  <a16:creationId xmlns:a16="http://schemas.microsoft.com/office/drawing/2014/main" id="{AAA37353-E6F5-EF4E-92B8-68592649B1E5}"/>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9" name="TextBox 128">
              <a:extLst>
                <a:ext uri="{FF2B5EF4-FFF2-40B4-BE49-F238E27FC236}">
                  <a16:creationId xmlns:a16="http://schemas.microsoft.com/office/drawing/2014/main" id="{31123DFD-E508-B342-8126-43E0728D04E7}"/>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0" name="Straight Connector 129">
              <a:extLst>
                <a:ext uri="{FF2B5EF4-FFF2-40B4-BE49-F238E27FC236}">
                  <a16:creationId xmlns:a16="http://schemas.microsoft.com/office/drawing/2014/main" id="{48FCC58C-636B-6049-9D46-11A40B300025}"/>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1" name="Straight Connector 130">
              <a:extLst>
                <a:ext uri="{FF2B5EF4-FFF2-40B4-BE49-F238E27FC236}">
                  <a16:creationId xmlns:a16="http://schemas.microsoft.com/office/drawing/2014/main" id="{BFD6866F-A674-2944-AA17-004EE461F5A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2" name="TextBox 131">
              <a:extLst>
                <a:ext uri="{FF2B5EF4-FFF2-40B4-BE49-F238E27FC236}">
                  <a16:creationId xmlns:a16="http://schemas.microsoft.com/office/drawing/2014/main" id="{2FDBC655-E0EF-8D41-80CE-7153B8335B7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33" name="Group 132">
            <a:extLst>
              <a:ext uri="{FF2B5EF4-FFF2-40B4-BE49-F238E27FC236}">
                <a16:creationId xmlns:a16="http://schemas.microsoft.com/office/drawing/2014/main" id="{F8037157-313F-E246-B8EF-6DD97D323D0E}"/>
              </a:ext>
            </a:extLst>
          </p:cNvPr>
          <p:cNvGrpSpPr/>
          <p:nvPr/>
        </p:nvGrpSpPr>
        <p:grpSpPr>
          <a:xfrm>
            <a:off x="5176070" y="2092480"/>
            <a:ext cx="872847" cy="864887"/>
            <a:chOff x="7423422" y="1941101"/>
            <a:chExt cx="651616" cy="651616"/>
          </a:xfrm>
        </p:grpSpPr>
        <p:sp>
          <p:nvSpPr>
            <p:cNvPr id="134" name="Rectangle 133">
              <a:extLst>
                <a:ext uri="{FF2B5EF4-FFF2-40B4-BE49-F238E27FC236}">
                  <a16:creationId xmlns:a16="http://schemas.microsoft.com/office/drawing/2014/main" id="{88984229-FA2D-A145-9CB3-0FA6CF97CDD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5" name="Straight Connector 134">
              <a:extLst>
                <a:ext uri="{FF2B5EF4-FFF2-40B4-BE49-F238E27FC236}">
                  <a16:creationId xmlns:a16="http://schemas.microsoft.com/office/drawing/2014/main" id="{37E5B682-0A50-9349-BB20-D02A92DBF9F0}"/>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6" name="Straight Connector 135">
              <a:extLst>
                <a:ext uri="{FF2B5EF4-FFF2-40B4-BE49-F238E27FC236}">
                  <a16:creationId xmlns:a16="http://schemas.microsoft.com/office/drawing/2014/main" id="{89B7F052-47EC-D346-85DD-4AC22C34DCD1}"/>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7" name="TextBox 136">
              <a:extLst>
                <a:ext uri="{FF2B5EF4-FFF2-40B4-BE49-F238E27FC236}">
                  <a16:creationId xmlns:a16="http://schemas.microsoft.com/office/drawing/2014/main" id="{DE4A0604-12A0-6A4E-AE1A-A1F82E5C81C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8" name="Straight Connector 137">
              <a:extLst>
                <a:ext uri="{FF2B5EF4-FFF2-40B4-BE49-F238E27FC236}">
                  <a16:creationId xmlns:a16="http://schemas.microsoft.com/office/drawing/2014/main" id="{552FED85-559E-FF45-9E7D-C475C07E2A9D}"/>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9" name="Straight Connector 138">
              <a:extLst>
                <a:ext uri="{FF2B5EF4-FFF2-40B4-BE49-F238E27FC236}">
                  <a16:creationId xmlns:a16="http://schemas.microsoft.com/office/drawing/2014/main" id="{5F1C5AE3-4B53-664C-A41C-20B1C3F881C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0" name="TextBox 139">
              <a:extLst>
                <a:ext uri="{FF2B5EF4-FFF2-40B4-BE49-F238E27FC236}">
                  <a16:creationId xmlns:a16="http://schemas.microsoft.com/office/drawing/2014/main" id="{FD41A514-7DF1-0840-8D5A-E2E90ACDE54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1" name="Group 140">
            <a:extLst>
              <a:ext uri="{FF2B5EF4-FFF2-40B4-BE49-F238E27FC236}">
                <a16:creationId xmlns:a16="http://schemas.microsoft.com/office/drawing/2014/main" id="{0AE00A87-2F91-DA4F-9AB4-D6C10C9A7982}"/>
              </a:ext>
            </a:extLst>
          </p:cNvPr>
          <p:cNvGrpSpPr/>
          <p:nvPr/>
        </p:nvGrpSpPr>
        <p:grpSpPr>
          <a:xfrm>
            <a:off x="6208457" y="2092480"/>
            <a:ext cx="872847" cy="864887"/>
            <a:chOff x="7423422" y="1941101"/>
            <a:chExt cx="651616" cy="651616"/>
          </a:xfrm>
        </p:grpSpPr>
        <p:sp>
          <p:nvSpPr>
            <p:cNvPr id="142" name="Rectangle 141">
              <a:extLst>
                <a:ext uri="{FF2B5EF4-FFF2-40B4-BE49-F238E27FC236}">
                  <a16:creationId xmlns:a16="http://schemas.microsoft.com/office/drawing/2014/main" id="{BE92002D-EFF2-6C46-AD85-B659FF5937F1}"/>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43" name="Straight Connector 142">
              <a:extLst>
                <a:ext uri="{FF2B5EF4-FFF2-40B4-BE49-F238E27FC236}">
                  <a16:creationId xmlns:a16="http://schemas.microsoft.com/office/drawing/2014/main" id="{43B3DED1-0E7B-F24B-9EE5-80C46692B2AA}"/>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4" name="Straight Connector 143">
              <a:extLst>
                <a:ext uri="{FF2B5EF4-FFF2-40B4-BE49-F238E27FC236}">
                  <a16:creationId xmlns:a16="http://schemas.microsoft.com/office/drawing/2014/main" id="{FBB34DF1-A053-3047-8325-DF7148A1F94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5" name="TextBox 144">
              <a:extLst>
                <a:ext uri="{FF2B5EF4-FFF2-40B4-BE49-F238E27FC236}">
                  <a16:creationId xmlns:a16="http://schemas.microsoft.com/office/drawing/2014/main" id="{8BDA90D4-7495-6748-AE92-12823E057A5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6" name="Straight Connector 145">
              <a:extLst>
                <a:ext uri="{FF2B5EF4-FFF2-40B4-BE49-F238E27FC236}">
                  <a16:creationId xmlns:a16="http://schemas.microsoft.com/office/drawing/2014/main" id="{4DF73543-B040-0C42-BA63-6CF7A9E845D8}"/>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7" name="Straight Connector 146">
              <a:extLst>
                <a:ext uri="{FF2B5EF4-FFF2-40B4-BE49-F238E27FC236}">
                  <a16:creationId xmlns:a16="http://schemas.microsoft.com/office/drawing/2014/main" id="{1C075E03-7A6E-0042-A993-4F257010424C}"/>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8" name="TextBox 147">
              <a:extLst>
                <a:ext uri="{FF2B5EF4-FFF2-40B4-BE49-F238E27FC236}">
                  <a16:creationId xmlns:a16="http://schemas.microsoft.com/office/drawing/2014/main" id="{00544863-6C6B-DC40-91BE-E49861CE8D65}"/>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9" name="Group 148">
            <a:extLst>
              <a:ext uri="{FF2B5EF4-FFF2-40B4-BE49-F238E27FC236}">
                <a16:creationId xmlns:a16="http://schemas.microsoft.com/office/drawing/2014/main" id="{C95CE7F3-5680-FB4A-850C-2F6275CE6883}"/>
              </a:ext>
            </a:extLst>
          </p:cNvPr>
          <p:cNvGrpSpPr/>
          <p:nvPr/>
        </p:nvGrpSpPr>
        <p:grpSpPr>
          <a:xfrm>
            <a:off x="5176070" y="3117189"/>
            <a:ext cx="872847" cy="864887"/>
            <a:chOff x="7423422" y="1941101"/>
            <a:chExt cx="651616" cy="651616"/>
          </a:xfrm>
        </p:grpSpPr>
        <p:sp>
          <p:nvSpPr>
            <p:cNvPr id="150" name="Rectangle 149">
              <a:extLst>
                <a:ext uri="{FF2B5EF4-FFF2-40B4-BE49-F238E27FC236}">
                  <a16:creationId xmlns:a16="http://schemas.microsoft.com/office/drawing/2014/main" id="{1F5F60E6-CDC1-8445-8EFF-CEE37A4DB568}"/>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51" name="Straight Connector 150">
              <a:extLst>
                <a:ext uri="{FF2B5EF4-FFF2-40B4-BE49-F238E27FC236}">
                  <a16:creationId xmlns:a16="http://schemas.microsoft.com/office/drawing/2014/main" id="{9E7A0D28-A08C-E643-8B0C-8711ED21AAE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2" name="Straight Connector 151">
              <a:extLst>
                <a:ext uri="{FF2B5EF4-FFF2-40B4-BE49-F238E27FC236}">
                  <a16:creationId xmlns:a16="http://schemas.microsoft.com/office/drawing/2014/main" id="{2F273DF7-322F-1C4B-ADE4-5ACB719A2D0A}"/>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3" name="TextBox 152">
              <a:extLst>
                <a:ext uri="{FF2B5EF4-FFF2-40B4-BE49-F238E27FC236}">
                  <a16:creationId xmlns:a16="http://schemas.microsoft.com/office/drawing/2014/main" id="{AF403D8B-7410-4D4F-BFD5-5DA41E845DD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54" name="Straight Connector 153">
              <a:extLst>
                <a:ext uri="{FF2B5EF4-FFF2-40B4-BE49-F238E27FC236}">
                  <a16:creationId xmlns:a16="http://schemas.microsoft.com/office/drawing/2014/main" id="{BF6CBCE4-F9EF-3148-879A-098B3B85429C}"/>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5" name="Straight Connector 154">
              <a:extLst>
                <a:ext uri="{FF2B5EF4-FFF2-40B4-BE49-F238E27FC236}">
                  <a16:creationId xmlns:a16="http://schemas.microsoft.com/office/drawing/2014/main" id="{1EB5F979-52C5-B345-8555-81730B8877E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6" name="TextBox 155">
              <a:extLst>
                <a:ext uri="{FF2B5EF4-FFF2-40B4-BE49-F238E27FC236}">
                  <a16:creationId xmlns:a16="http://schemas.microsoft.com/office/drawing/2014/main" id="{AC896E60-D201-9543-965F-5EC8D15B1A56}"/>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57" name="Group 156">
            <a:extLst>
              <a:ext uri="{FF2B5EF4-FFF2-40B4-BE49-F238E27FC236}">
                <a16:creationId xmlns:a16="http://schemas.microsoft.com/office/drawing/2014/main" id="{A00F39A6-961B-D840-9D6D-35244F243379}"/>
              </a:ext>
            </a:extLst>
          </p:cNvPr>
          <p:cNvGrpSpPr/>
          <p:nvPr/>
        </p:nvGrpSpPr>
        <p:grpSpPr>
          <a:xfrm>
            <a:off x="7672588" y="985273"/>
            <a:ext cx="872847" cy="864887"/>
            <a:chOff x="7423422" y="1941101"/>
            <a:chExt cx="651616" cy="651616"/>
          </a:xfrm>
        </p:grpSpPr>
        <p:sp>
          <p:nvSpPr>
            <p:cNvPr id="158" name="Rectangle 157">
              <a:extLst>
                <a:ext uri="{FF2B5EF4-FFF2-40B4-BE49-F238E27FC236}">
                  <a16:creationId xmlns:a16="http://schemas.microsoft.com/office/drawing/2014/main" id="{4C88EC9E-3B58-0F48-BB41-431EFB97781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9495D920-7336-AA41-A5B6-CCFC1BF4A31E}"/>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0" name="Straight Connector 159">
              <a:extLst>
                <a:ext uri="{FF2B5EF4-FFF2-40B4-BE49-F238E27FC236}">
                  <a16:creationId xmlns:a16="http://schemas.microsoft.com/office/drawing/2014/main" id="{4846EC4B-F0FF-7B45-97AA-CCDB835A4B76}"/>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1" name="TextBox 160">
              <a:extLst>
                <a:ext uri="{FF2B5EF4-FFF2-40B4-BE49-F238E27FC236}">
                  <a16:creationId xmlns:a16="http://schemas.microsoft.com/office/drawing/2014/main" id="{E317E050-E374-7C4D-99B3-74B8B96773BB}"/>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62" name="Straight Connector 161">
              <a:extLst>
                <a:ext uri="{FF2B5EF4-FFF2-40B4-BE49-F238E27FC236}">
                  <a16:creationId xmlns:a16="http://schemas.microsoft.com/office/drawing/2014/main" id="{CA66B51B-1255-814D-9E68-4BEF6CC85AE8}"/>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3" name="Straight Connector 162">
              <a:extLst>
                <a:ext uri="{FF2B5EF4-FFF2-40B4-BE49-F238E27FC236}">
                  <a16:creationId xmlns:a16="http://schemas.microsoft.com/office/drawing/2014/main" id="{DF192953-DE29-9F47-8169-52BF0E9B15FB}"/>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4" name="TextBox 163">
              <a:extLst>
                <a:ext uri="{FF2B5EF4-FFF2-40B4-BE49-F238E27FC236}">
                  <a16:creationId xmlns:a16="http://schemas.microsoft.com/office/drawing/2014/main" id="{A84551B2-8317-9147-807B-6F1AF186514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65" name="Group 164">
            <a:extLst>
              <a:ext uri="{FF2B5EF4-FFF2-40B4-BE49-F238E27FC236}">
                <a16:creationId xmlns:a16="http://schemas.microsoft.com/office/drawing/2014/main" id="{DD8D3664-C212-D34A-91A2-BC8F333913B0}"/>
              </a:ext>
            </a:extLst>
          </p:cNvPr>
          <p:cNvGrpSpPr/>
          <p:nvPr/>
        </p:nvGrpSpPr>
        <p:grpSpPr>
          <a:xfrm>
            <a:off x="7672588" y="2011599"/>
            <a:ext cx="872847" cy="864887"/>
            <a:chOff x="7423422" y="1941101"/>
            <a:chExt cx="651616" cy="651616"/>
          </a:xfrm>
        </p:grpSpPr>
        <p:sp>
          <p:nvSpPr>
            <p:cNvPr id="166" name="Rectangle 165">
              <a:extLst>
                <a:ext uri="{FF2B5EF4-FFF2-40B4-BE49-F238E27FC236}">
                  <a16:creationId xmlns:a16="http://schemas.microsoft.com/office/drawing/2014/main" id="{17BCC590-B530-6343-8345-B86D70910C2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67" name="Straight Connector 166">
              <a:extLst>
                <a:ext uri="{FF2B5EF4-FFF2-40B4-BE49-F238E27FC236}">
                  <a16:creationId xmlns:a16="http://schemas.microsoft.com/office/drawing/2014/main" id="{EA969D3C-425D-614F-97C7-E93FE01693BD}"/>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8" name="Straight Connector 167">
              <a:extLst>
                <a:ext uri="{FF2B5EF4-FFF2-40B4-BE49-F238E27FC236}">
                  <a16:creationId xmlns:a16="http://schemas.microsoft.com/office/drawing/2014/main" id="{DC88BDD7-5DAE-E54E-9C85-1093DACF8E7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9" name="TextBox 168">
              <a:extLst>
                <a:ext uri="{FF2B5EF4-FFF2-40B4-BE49-F238E27FC236}">
                  <a16:creationId xmlns:a16="http://schemas.microsoft.com/office/drawing/2014/main" id="{77398398-F7B6-5B4D-840E-773E2D30A394}"/>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70" name="Straight Connector 169">
              <a:extLst>
                <a:ext uri="{FF2B5EF4-FFF2-40B4-BE49-F238E27FC236}">
                  <a16:creationId xmlns:a16="http://schemas.microsoft.com/office/drawing/2014/main" id="{1CC1AC9A-F802-0040-8153-787B8F80B23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1" name="Straight Connector 170">
              <a:extLst>
                <a:ext uri="{FF2B5EF4-FFF2-40B4-BE49-F238E27FC236}">
                  <a16:creationId xmlns:a16="http://schemas.microsoft.com/office/drawing/2014/main" id="{AB9F5E3F-49A6-0C45-9ABF-382CBCFAC2E0}"/>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2" name="TextBox 171">
              <a:extLst>
                <a:ext uri="{FF2B5EF4-FFF2-40B4-BE49-F238E27FC236}">
                  <a16:creationId xmlns:a16="http://schemas.microsoft.com/office/drawing/2014/main" id="{B5EDEAAC-1BBA-254B-BBE7-C2F4A4C546E2}"/>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73" name="Group 172">
            <a:extLst>
              <a:ext uri="{FF2B5EF4-FFF2-40B4-BE49-F238E27FC236}">
                <a16:creationId xmlns:a16="http://schemas.microsoft.com/office/drawing/2014/main" id="{2E8A7A39-FA69-8549-8D4B-57B05C47DD43}"/>
              </a:ext>
            </a:extLst>
          </p:cNvPr>
          <p:cNvGrpSpPr/>
          <p:nvPr/>
        </p:nvGrpSpPr>
        <p:grpSpPr>
          <a:xfrm>
            <a:off x="7672588" y="3037925"/>
            <a:ext cx="872847" cy="864887"/>
            <a:chOff x="7423422" y="1941101"/>
            <a:chExt cx="651616" cy="651616"/>
          </a:xfrm>
        </p:grpSpPr>
        <p:sp>
          <p:nvSpPr>
            <p:cNvPr id="174" name="Rectangle 173">
              <a:extLst>
                <a:ext uri="{FF2B5EF4-FFF2-40B4-BE49-F238E27FC236}">
                  <a16:creationId xmlns:a16="http://schemas.microsoft.com/office/drawing/2014/main" id="{6C7C8374-61E1-8747-9DE6-C0D393A53A01}"/>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75" name="Straight Connector 174">
              <a:extLst>
                <a:ext uri="{FF2B5EF4-FFF2-40B4-BE49-F238E27FC236}">
                  <a16:creationId xmlns:a16="http://schemas.microsoft.com/office/drawing/2014/main" id="{8A750C67-9EEC-9745-8D83-059037D10D03}"/>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6" name="Straight Connector 175">
              <a:extLst>
                <a:ext uri="{FF2B5EF4-FFF2-40B4-BE49-F238E27FC236}">
                  <a16:creationId xmlns:a16="http://schemas.microsoft.com/office/drawing/2014/main" id="{E677708D-E253-0249-A7A2-947059A5B1B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7" name="TextBox 176">
              <a:extLst>
                <a:ext uri="{FF2B5EF4-FFF2-40B4-BE49-F238E27FC236}">
                  <a16:creationId xmlns:a16="http://schemas.microsoft.com/office/drawing/2014/main" id="{319B9536-886C-4740-95CE-DE568597C7F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78" name="Straight Connector 177">
              <a:extLst>
                <a:ext uri="{FF2B5EF4-FFF2-40B4-BE49-F238E27FC236}">
                  <a16:creationId xmlns:a16="http://schemas.microsoft.com/office/drawing/2014/main" id="{92DCEA26-2A21-A44E-A2E2-8BD6A685ED33}"/>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9" name="Straight Connector 178">
              <a:extLst>
                <a:ext uri="{FF2B5EF4-FFF2-40B4-BE49-F238E27FC236}">
                  <a16:creationId xmlns:a16="http://schemas.microsoft.com/office/drawing/2014/main" id="{8C40E31F-5B34-7647-97AD-DBE4005961B8}"/>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0" name="TextBox 179">
              <a:extLst>
                <a:ext uri="{FF2B5EF4-FFF2-40B4-BE49-F238E27FC236}">
                  <a16:creationId xmlns:a16="http://schemas.microsoft.com/office/drawing/2014/main" id="{CE3A3654-D4D8-674E-8A06-02E541E1DEAE}"/>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81" name="Group 180">
            <a:extLst>
              <a:ext uri="{FF2B5EF4-FFF2-40B4-BE49-F238E27FC236}">
                <a16:creationId xmlns:a16="http://schemas.microsoft.com/office/drawing/2014/main" id="{C7E090CE-D7BB-004C-8EE9-A67873E6C0CC}"/>
              </a:ext>
            </a:extLst>
          </p:cNvPr>
          <p:cNvGrpSpPr/>
          <p:nvPr/>
        </p:nvGrpSpPr>
        <p:grpSpPr>
          <a:xfrm>
            <a:off x="7672588" y="4064251"/>
            <a:ext cx="872847" cy="864887"/>
            <a:chOff x="7423422" y="1941101"/>
            <a:chExt cx="651616" cy="651616"/>
          </a:xfrm>
        </p:grpSpPr>
        <p:sp>
          <p:nvSpPr>
            <p:cNvPr id="182" name="Rectangle 181">
              <a:extLst>
                <a:ext uri="{FF2B5EF4-FFF2-40B4-BE49-F238E27FC236}">
                  <a16:creationId xmlns:a16="http://schemas.microsoft.com/office/drawing/2014/main" id="{4F5FC673-7918-1241-BE39-91C2F27CC10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83" name="Straight Connector 182">
              <a:extLst>
                <a:ext uri="{FF2B5EF4-FFF2-40B4-BE49-F238E27FC236}">
                  <a16:creationId xmlns:a16="http://schemas.microsoft.com/office/drawing/2014/main" id="{305A7C59-EB82-184A-9317-BB8C4610198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4" name="Straight Connector 183">
              <a:extLst>
                <a:ext uri="{FF2B5EF4-FFF2-40B4-BE49-F238E27FC236}">
                  <a16:creationId xmlns:a16="http://schemas.microsoft.com/office/drawing/2014/main" id="{60E6B0CE-2806-2C48-A0A2-4D465ACFF8E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5" name="TextBox 184">
              <a:extLst>
                <a:ext uri="{FF2B5EF4-FFF2-40B4-BE49-F238E27FC236}">
                  <a16:creationId xmlns:a16="http://schemas.microsoft.com/office/drawing/2014/main" id="{4794C801-7367-224B-BB8D-FEC4D1F9B001}"/>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6" name="Straight Connector 185">
              <a:extLst>
                <a:ext uri="{FF2B5EF4-FFF2-40B4-BE49-F238E27FC236}">
                  <a16:creationId xmlns:a16="http://schemas.microsoft.com/office/drawing/2014/main" id="{0ADD74F3-4CA9-A443-ADF0-E43DCA8A3DC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7" name="Straight Connector 186">
              <a:extLst>
                <a:ext uri="{FF2B5EF4-FFF2-40B4-BE49-F238E27FC236}">
                  <a16:creationId xmlns:a16="http://schemas.microsoft.com/office/drawing/2014/main" id="{2EE2E10E-5550-9642-91F2-0C01DCAD3CD8}"/>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8" name="TextBox 187">
              <a:extLst>
                <a:ext uri="{FF2B5EF4-FFF2-40B4-BE49-F238E27FC236}">
                  <a16:creationId xmlns:a16="http://schemas.microsoft.com/office/drawing/2014/main" id="{AF71364F-8D0E-6945-B515-793CBB4882D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189" name="Rounded Rectangle 188">
            <a:extLst>
              <a:ext uri="{FF2B5EF4-FFF2-40B4-BE49-F238E27FC236}">
                <a16:creationId xmlns:a16="http://schemas.microsoft.com/office/drawing/2014/main" id="{6D7A4CEC-4E77-B44C-A323-1F2822B84F9A}"/>
              </a:ext>
            </a:extLst>
          </p:cNvPr>
          <p:cNvSpPr/>
          <p:nvPr/>
        </p:nvSpPr>
        <p:spPr>
          <a:xfrm>
            <a:off x="2973767" y="2641205"/>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0" name="Rounded Rectangle 189">
            <a:extLst>
              <a:ext uri="{FF2B5EF4-FFF2-40B4-BE49-F238E27FC236}">
                <a16:creationId xmlns:a16="http://schemas.microsoft.com/office/drawing/2014/main" id="{CA29D8AC-8135-F44D-A836-BA82C0C2D967}"/>
              </a:ext>
            </a:extLst>
          </p:cNvPr>
          <p:cNvSpPr/>
          <p:nvPr/>
        </p:nvSpPr>
        <p:spPr>
          <a:xfrm>
            <a:off x="7446543" y="5075001"/>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3" name="What is design?">
            <a:extLst>
              <a:ext uri="{FF2B5EF4-FFF2-40B4-BE49-F238E27FC236}">
                <a16:creationId xmlns:a16="http://schemas.microsoft.com/office/drawing/2014/main" id="{064160ED-E041-A54F-8561-CF0F78880D43}"/>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194" name="Rounded Rectangle 193">
            <a:extLst>
              <a:ext uri="{FF2B5EF4-FFF2-40B4-BE49-F238E27FC236}">
                <a16:creationId xmlns:a16="http://schemas.microsoft.com/office/drawing/2014/main" id="{F0C3010B-C6B9-8649-AB03-1001FB3E63CA}"/>
              </a:ext>
            </a:extLst>
          </p:cNvPr>
          <p:cNvSpPr/>
          <p:nvPr/>
        </p:nvSpPr>
        <p:spPr>
          <a:xfrm>
            <a:off x="5497160" y="4123266"/>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5" name="What is innovation?:">
            <a:extLst>
              <a:ext uri="{FF2B5EF4-FFF2-40B4-BE49-F238E27FC236}">
                <a16:creationId xmlns:a16="http://schemas.microsoft.com/office/drawing/2014/main" id="{4362F40D-5FDE-5448-9121-D1D24CE39B0E}"/>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25930142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00" name="Rounded Rectangle">
            <a:extLst>
              <a:ext uri="{FF2B5EF4-FFF2-40B4-BE49-F238E27FC236}">
                <a16:creationId xmlns:a16="http://schemas.microsoft.com/office/drawing/2014/main" id="{7C79E81C-0B72-A34C-9B86-9E4D71B6F234}"/>
              </a:ext>
            </a:extLst>
          </p:cNvPr>
          <p:cNvSpPr/>
          <p:nvPr/>
        </p:nvSpPr>
        <p:spPr>
          <a:xfrm>
            <a:off x="7360125" y="1769481"/>
            <a:ext cx="1457701" cy="3549293"/>
          </a:xfrm>
          <a:prstGeom prst="roundRect">
            <a:avLst>
              <a:gd name="adj" fmla="val 26350"/>
            </a:avLst>
          </a:prstGeom>
          <a:ln w="76200">
            <a:solidFill>
              <a:srgbClr val="0098A2"/>
            </a:solidFill>
          </a:ln>
        </p:spPr>
        <p:txBody>
          <a:bodyPr lIns="45719" rIns="45719" anchor="ctr"/>
          <a:lstStyle/>
          <a:p>
            <a:pPr>
              <a:defRPr>
                <a:solidFill>
                  <a:srgbClr val="000000"/>
                </a:solidFill>
              </a:defRPr>
            </a:pPr>
            <a:endParaRPr/>
          </a:p>
        </p:txBody>
      </p:sp>
      <p:sp>
        <p:nvSpPr>
          <p:cNvPr id="101" name="Rounded Rectangle">
            <a:extLst>
              <a:ext uri="{FF2B5EF4-FFF2-40B4-BE49-F238E27FC236}">
                <a16:creationId xmlns:a16="http://schemas.microsoft.com/office/drawing/2014/main" id="{D97EE7AE-5DAE-A64C-9454-6F63EB317CAF}"/>
              </a:ext>
            </a:extLst>
          </p:cNvPr>
          <p:cNvSpPr/>
          <p:nvPr/>
        </p:nvSpPr>
        <p:spPr>
          <a:xfrm>
            <a:off x="2296399" y="1769633"/>
            <a:ext cx="2555701" cy="3549293"/>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sp>
        <p:nvSpPr>
          <p:cNvPr id="102" name="Rounded Rectangle">
            <a:extLst>
              <a:ext uri="{FF2B5EF4-FFF2-40B4-BE49-F238E27FC236}">
                <a16:creationId xmlns:a16="http://schemas.microsoft.com/office/drawing/2014/main" id="{99D28B0F-8D0D-2843-871C-34DA2D6FDA36}"/>
              </a:ext>
            </a:extLst>
          </p:cNvPr>
          <p:cNvSpPr/>
          <p:nvPr/>
        </p:nvSpPr>
        <p:spPr>
          <a:xfrm>
            <a:off x="4852123" y="1770075"/>
            <a:ext cx="2508002"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grpSp>
        <p:nvGrpSpPr>
          <p:cNvPr id="103" name="Group 102">
            <a:extLst>
              <a:ext uri="{FF2B5EF4-FFF2-40B4-BE49-F238E27FC236}">
                <a16:creationId xmlns:a16="http://schemas.microsoft.com/office/drawing/2014/main" id="{1C1BB118-57E8-824C-AAA6-5079A72BA76B}"/>
              </a:ext>
            </a:extLst>
          </p:cNvPr>
          <p:cNvGrpSpPr/>
          <p:nvPr/>
        </p:nvGrpSpPr>
        <p:grpSpPr>
          <a:xfrm>
            <a:off x="2659600" y="3117165"/>
            <a:ext cx="872847" cy="864887"/>
            <a:chOff x="7423422" y="1941101"/>
            <a:chExt cx="651616" cy="651616"/>
          </a:xfrm>
        </p:grpSpPr>
        <p:sp>
          <p:nvSpPr>
            <p:cNvPr id="104" name="Rectangle 103">
              <a:extLst>
                <a:ext uri="{FF2B5EF4-FFF2-40B4-BE49-F238E27FC236}">
                  <a16:creationId xmlns:a16="http://schemas.microsoft.com/office/drawing/2014/main" id="{FDB26ABB-FF9E-E945-90E7-C03E7167856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05" name="Straight Connector 104">
              <a:extLst>
                <a:ext uri="{FF2B5EF4-FFF2-40B4-BE49-F238E27FC236}">
                  <a16:creationId xmlns:a16="http://schemas.microsoft.com/office/drawing/2014/main" id="{D4A5B2F9-F48A-2B45-B05F-7B3E7E3F6E2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6" name="Straight Connector 105">
              <a:extLst>
                <a:ext uri="{FF2B5EF4-FFF2-40B4-BE49-F238E27FC236}">
                  <a16:creationId xmlns:a16="http://schemas.microsoft.com/office/drawing/2014/main" id="{C6D104AB-21B4-0F42-9061-3784D0F6D1B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75EA76BF-A09A-2C4F-B1F3-58CB8B2B89F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08" name="Straight Connector 107">
              <a:extLst>
                <a:ext uri="{FF2B5EF4-FFF2-40B4-BE49-F238E27FC236}">
                  <a16:creationId xmlns:a16="http://schemas.microsoft.com/office/drawing/2014/main" id="{8242318E-372B-C540-9C90-B2CC004F369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516AAA34-6003-E642-BA25-EDB3CD50B02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0" name="TextBox 109">
              <a:extLst>
                <a:ext uri="{FF2B5EF4-FFF2-40B4-BE49-F238E27FC236}">
                  <a16:creationId xmlns:a16="http://schemas.microsoft.com/office/drawing/2014/main" id="{8B530B68-B01D-CF4A-9CE4-BF69988D83E9}"/>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1" name="Group 110">
            <a:extLst>
              <a:ext uri="{FF2B5EF4-FFF2-40B4-BE49-F238E27FC236}">
                <a16:creationId xmlns:a16="http://schemas.microsoft.com/office/drawing/2014/main" id="{47B36C98-0154-D842-9665-62FC3315764F}"/>
              </a:ext>
            </a:extLst>
          </p:cNvPr>
          <p:cNvGrpSpPr/>
          <p:nvPr/>
        </p:nvGrpSpPr>
        <p:grpSpPr>
          <a:xfrm>
            <a:off x="3691987" y="3117165"/>
            <a:ext cx="872847" cy="864887"/>
            <a:chOff x="7423422" y="1941101"/>
            <a:chExt cx="651616" cy="651616"/>
          </a:xfrm>
        </p:grpSpPr>
        <p:sp>
          <p:nvSpPr>
            <p:cNvPr id="112" name="Rectangle 111">
              <a:extLst>
                <a:ext uri="{FF2B5EF4-FFF2-40B4-BE49-F238E27FC236}">
                  <a16:creationId xmlns:a16="http://schemas.microsoft.com/office/drawing/2014/main" id="{40DA5BAB-61ED-9149-996B-ACBDFE271F9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13" name="Straight Connector 112">
              <a:extLst>
                <a:ext uri="{FF2B5EF4-FFF2-40B4-BE49-F238E27FC236}">
                  <a16:creationId xmlns:a16="http://schemas.microsoft.com/office/drawing/2014/main" id="{C7D758C1-91EB-3B44-A4E8-D26D86BCC36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4" name="Straight Connector 113">
              <a:extLst>
                <a:ext uri="{FF2B5EF4-FFF2-40B4-BE49-F238E27FC236}">
                  <a16:creationId xmlns:a16="http://schemas.microsoft.com/office/drawing/2014/main" id="{EA30BFB4-A00D-D947-A622-DE17AD167D50}"/>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id="{2C21BB21-EA21-B948-ABFC-E3C882FF997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16" name="Straight Connector 115">
              <a:extLst>
                <a:ext uri="{FF2B5EF4-FFF2-40B4-BE49-F238E27FC236}">
                  <a16:creationId xmlns:a16="http://schemas.microsoft.com/office/drawing/2014/main" id="{764222D0-E662-3E40-A10C-9E5D56B1FF5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7" name="Straight Connector 116">
              <a:extLst>
                <a:ext uri="{FF2B5EF4-FFF2-40B4-BE49-F238E27FC236}">
                  <a16:creationId xmlns:a16="http://schemas.microsoft.com/office/drawing/2014/main" id="{02FFD87D-4D1A-D541-9513-6F4BE13D6E20}"/>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60ED5C92-AF2E-054E-8B97-F33346A921A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9" name="Group 118">
            <a:extLst>
              <a:ext uri="{FF2B5EF4-FFF2-40B4-BE49-F238E27FC236}">
                <a16:creationId xmlns:a16="http://schemas.microsoft.com/office/drawing/2014/main" id="{7E653B40-E181-4C4A-9CEC-A2E3A6EFDD44}"/>
              </a:ext>
            </a:extLst>
          </p:cNvPr>
          <p:cNvGrpSpPr/>
          <p:nvPr/>
        </p:nvGrpSpPr>
        <p:grpSpPr>
          <a:xfrm>
            <a:off x="2659600" y="4141874"/>
            <a:ext cx="872847" cy="864887"/>
            <a:chOff x="7423422" y="1941101"/>
            <a:chExt cx="651616" cy="651616"/>
          </a:xfrm>
        </p:grpSpPr>
        <p:sp>
          <p:nvSpPr>
            <p:cNvPr id="120" name="Rectangle 119">
              <a:extLst>
                <a:ext uri="{FF2B5EF4-FFF2-40B4-BE49-F238E27FC236}">
                  <a16:creationId xmlns:a16="http://schemas.microsoft.com/office/drawing/2014/main" id="{A7B1F3BA-1387-024A-BD96-B15A26E1A8C2}"/>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1" name="Straight Connector 120">
              <a:extLst>
                <a:ext uri="{FF2B5EF4-FFF2-40B4-BE49-F238E27FC236}">
                  <a16:creationId xmlns:a16="http://schemas.microsoft.com/office/drawing/2014/main" id="{9D8610A7-E6B1-0D4A-B212-784C471433DE}"/>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AFA0754F-13D3-EA41-BEC4-89CFBB5EEB0A}"/>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3" name="TextBox 122">
              <a:extLst>
                <a:ext uri="{FF2B5EF4-FFF2-40B4-BE49-F238E27FC236}">
                  <a16:creationId xmlns:a16="http://schemas.microsoft.com/office/drawing/2014/main" id="{2923CCC0-CB8F-CD48-8C6A-7B6FE38C214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24" name="Straight Connector 123">
              <a:extLst>
                <a:ext uri="{FF2B5EF4-FFF2-40B4-BE49-F238E27FC236}">
                  <a16:creationId xmlns:a16="http://schemas.microsoft.com/office/drawing/2014/main" id="{705E9662-D216-4E4D-BF7B-C632C29C7A3D}"/>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A78D4284-D345-E340-80F1-6F4EF0C1DBB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AC220448-0F95-3E4C-BBBC-415E111E36C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7" name="Group 126">
            <a:extLst>
              <a:ext uri="{FF2B5EF4-FFF2-40B4-BE49-F238E27FC236}">
                <a16:creationId xmlns:a16="http://schemas.microsoft.com/office/drawing/2014/main" id="{43F27516-2599-A24E-AF76-0930FD22C1A3}"/>
              </a:ext>
            </a:extLst>
          </p:cNvPr>
          <p:cNvGrpSpPr/>
          <p:nvPr/>
        </p:nvGrpSpPr>
        <p:grpSpPr>
          <a:xfrm>
            <a:off x="3691987" y="4141874"/>
            <a:ext cx="872847" cy="864887"/>
            <a:chOff x="7423422" y="1941101"/>
            <a:chExt cx="651616" cy="651616"/>
          </a:xfrm>
        </p:grpSpPr>
        <p:sp>
          <p:nvSpPr>
            <p:cNvPr id="128" name="Rectangle 127">
              <a:extLst>
                <a:ext uri="{FF2B5EF4-FFF2-40B4-BE49-F238E27FC236}">
                  <a16:creationId xmlns:a16="http://schemas.microsoft.com/office/drawing/2014/main" id="{D683BA56-FAE2-3241-909D-8036D027811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9" name="Straight Connector 128">
              <a:extLst>
                <a:ext uri="{FF2B5EF4-FFF2-40B4-BE49-F238E27FC236}">
                  <a16:creationId xmlns:a16="http://schemas.microsoft.com/office/drawing/2014/main" id="{02B5947C-4FC4-B741-BB42-E2F9DC5D40B3}"/>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89B173F8-ACE5-3A45-BBB0-AF9B086CAFA3}"/>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A438B70B-12BD-A447-BD08-1FCDCA0F2DC5}"/>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2" name="Straight Connector 131">
              <a:extLst>
                <a:ext uri="{FF2B5EF4-FFF2-40B4-BE49-F238E27FC236}">
                  <a16:creationId xmlns:a16="http://schemas.microsoft.com/office/drawing/2014/main" id="{70369DD1-C688-0B45-9584-EB9E61C29F6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B26A4895-E551-2A42-81AF-5B1958DA68F1}"/>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4" name="TextBox 133">
              <a:extLst>
                <a:ext uri="{FF2B5EF4-FFF2-40B4-BE49-F238E27FC236}">
                  <a16:creationId xmlns:a16="http://schemas.microsoft.com/office/drawing/2014/main" id="{9384F918-88F4-EC4D-BD80-5349E7F6881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35" name="Group 134">
            <a:extLst>
              <a:ext uri="{FF2B5EF4-FFF2-40B4-BE49-F238E27FC236}">
                <a16:creationId xmlns:a16="http://schemas.microsoft.com/office/drawing/2014/main" id="{30A49B5E-BE25-6B43-B555-4DEB57165476}"/>
              </a:ext>
            </a:extLst>
          </p:cNvPr>
          <p:cNvGrpSpPr/>
          <p:nvPr/>
        </p:nvGrpSpPr>
        <p:grpSpPr>
          <a:xfrm>
            <a:off x="5176070" y="2092480"/>
            <a:ext cx="872847" cy="864887"/>
            <a:chOff x="7423422" y="1941101"/>
            <a:chExt cx="651616" cy="651616"/>
          </a:xfrm>
        </p:grpSpPr>
        <p:sp>
          <p:nvSpPr>
            <p:cNvPr id="136" name="Rectangle 135">
              <a:extLst>
                <a:ext uri="{FF2B5EF4-FFF2-40B4-BE49-F238E27FC236}">
                  <a16:creationId xmlns:a16="http://schemas.microsoft.com/office/drawing/2014/main" id="{2189973B-96F8-6D46-8473-FB7D2D752683}"/>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7" name="Straight Connector 136">
              <a:extLst>
                <a:ext uri="{FF2B5EF4-FFF2-40B4-BE49-F238E27FC236}">
                  <a16:creationId xmlns:a16="http://schemas.microsoft.com/office/drawing/2014/main" id="{06D47719-E935-DD45-B01A-75C2B0C8EEF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BF50F118-8050-3349-90E9-F4C94C03DCE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9E415830-19BB-6B4B-BC1A-0D2440FA3CE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0" name="Straight Connector 139">
              <a:extLst>
                <a:ext uri="{FF2B5EF4-FFF2-40B4-BE49-F238E27FC236}">
                  <a16:creationId xmlns:a16="http://schemas.microsoft.com/office/drawing/2014/main" id="{84E4FCA5-01FC-FA4F-913E-CA80BEA4013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4B12E6E1-CDDE-E34C-9F40-BAEB1955ED83}"/>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2" name="TextBox 141">
              <a:extLst>
                <a:ext uri="{FF2B5EF4-FFF2-40B4-BE49-F238E27FC236}">
                  <a16:creationId xmlns:a16="http://schemas.microsoft.com/office/drawing/2014/main" id="{FA2EF8EC-3F7B-F346-96FB-F43B94685D9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3" name="Group 142">
            <a:extLst>
              <a:ext uri="{FF2B5EF4-FFF2-40B4-BE49-F238E27FC236}">
                <a16:creationId xmlns:a16="http://schemas.microsoft.com/office/drawing/2014/main" id="{81485BFE-01DD-8D4F-AFBC-7B4488302C0F}"/>
              </a:ext>
            </a:extLst>
          </p:cNvPr>
          <p:cNvGrpSpPr/>
          <p:nvPr/>
        </p:nvGrpSpPr>
        <p:grpSpPr>
          <a:xfrm>
            <a:off x="6208457" y="2092480"/>
            <a:ext cx="872847" cy="864887"/>
            <a:chOff x="7423422" y="1941101"/>
            <a:chExt cx="651616" cy="651616"/>
          </a:xfrm>
        </p:grpSpPr>
        <p:sp>
          <p:nvSpPr>
            <p:cNvPr id="144" name="Rectangle 143">
              <a:extLst>
                <a:ext uri="{FF2B5EF4-FFF2-40B4-BE49-F238E27FC236}">
                  <a16:creationId xmlns:a16="http://schemas.microsoft.com/office/drawing/2014/main" id="{1B397670-9733-284A-B128-CF7D8059DA2A}"/>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45" name="Straight Connector 144">
              <a:extLst>
                <a:ext uri="{FF2B5EF4-FFF2-40B4-BE49-F238E27FC236}">
                  <a16:creationId xmlns:a16="http://schemas.microsoft.com/office/drawing/2014/main" id="{126B81D9-9E0D-164F-84E7-20A28818B5A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6" name="Straight Connector 145">
              <a:extLst>
                <a:ext uri="{FF2B5EF4-FFF2-40B4-BE49-F238E27FC236}">
                  <a16:creationId xmlns:a16="http://schemas.microsoft.com/office/drawing/2014/main" id="{9D52208F-33E9-3A43-BA1B-37617867099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7" name="TextBox 146">
              <a:extLst>
                <a:ext uri="{FF2B5EF4-FFF2-40B4-BE49-F238E27FC236}">
                  <a16:creationId xmlns:a16="http://schemas.microsoft.com/office/drawing/2014/main" id="{34661B50-2797-AF48-B3B1-AC9678BF1FB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8" name="Straight Connector 147">
              <a:extLst>
                <a:ext uri="{FF2B5EF4-FFF2-40B4-BE49-F238E27FC236}">
                  <a16:creationId xmlns:a16="http://schemas.microsoft.com/office/drawing/2014/main" id="{D8615327-F906-4845-A6BD-E6DFF00A06EA}"/>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A2120EB0-A521-F34F-A74F-E4C66225F879}"/>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82315C78-5F53-1048-8C22-002C5728181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51" name="Group 150">
            <a:extLst>
              <a:ext uri="{FF2B5EF4-FFF2-40B4-BE49-F238E27FC236}">
                <a16:creationId xmlns:a16="http://schemas.microsoft.com/office/drawing/2014/main" id="{37F1DCBB-410D-EC47-BC6D-842EB83711EE}"/>
              </a:ext>
            </a:extLst>
          </p:cNvPr>
          <p:cNvGrpSpPr/>
          <p:nvPr/>
        </p:nvGrpSpPr>
        <p:grpSpPr>
          <a:xfrm>
            <a:off x="2664980" y="2114126"/>
            <a:ext cx="872847" cy="864887"/>
            <a:chOff x="7423422" y="1941101"/>
            <a:chExt cx="651616" cy="651616"/>
          </a:xfrm>
        </p:grpSpPr>
        <p:sp>
          <p:nvSpPr>
            <p:cNvPr id="152" name="Rectangle 151">
              <a:extLst>
                <a:ext uri="{FF2B5EF4-FFF2-40B4-BE49-F238E27FC236}">
                  <a16:creationId xmlns:a16="http://schemas.microsoft.com/office/drawing/2014/main" id="{4426D978-EF1E-9941-A8CF-B1FEE7C65EB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53" name="Straight Connector 152">
              <a:extLst>
                <a:ext uri="{FF2B5EF4-FFF2-40B4-BE49-F238E27FC236}">
                  <a16:creationId xmlns:a16="http://schemas.microsoft.com/office/drawing/2014/main" id="{0D6CEACC-6393-2549-9FF0-062FC4989C88}"/>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354E67-1A35-7942-96BF-23A937C12DAE}"/>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6A70A925-0D3B-F74C-BADC-674B5C9C470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56" name="Straight Connector 155">
              <a:extLst>
                <a:ext uri="{FF2B5EF4-FFF2-40B4-BE49-F238E27FC236}">
                  <a16:creationId xmlns:a16="http://schemas.microsoft.com/office/drawing/2014/main" id="{F9C9F04C-1B4F-594C-8E08-91C654815687}"/>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C19BEF76-587A-CE47-A483-ACB7E712643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8" name="TextBox 157">
              <a:extLst>
                <a:ext uri="{FF2B5EF4-FFF2-40B4-BE49-F238E27FC236}">
                  <a16:creationId xmlns:a16="http://schemas.microsoft.com/office/drawing/2014/main" id="{D494DAEC-93E1-A846-9007-5D7F5DA19C6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59" name="Group 158">
            <a:extLst>
              <a:ext uri="{FF2B5EF4-FFF2-40B4-BE49-F238E27FC236}">
                <a16:creationId xmlns:a16="http://schemas.microsoft.com/office/drawing/2014/main" id="{BA687A3B-515F-AA4C-B052-F24B344C9050}"/>
              </a:ext>
            </a:extLst>
          </p:cNvPr>
          <p:cNvGrpSpPr/>
          <p:nvPr/>
        </p:nvGrpSpPr>
        <p:grpSpPr>
          <a:xfrm>
            <a:off x="6208457" y="3117165"/>
            <a:ext cx="872847" cy="864887"/>
            <a:chOff x="7423422" y="1941101"/>
            <a:chExt cx="651616" cy="651616"/>
          </a:xfrm>
        </p:grpSpPr>
        <p:sp>
          <p:nvSpPr>
            <p:cNvPr id="160" name="Rectangle 159">
              <a:extLst>
                <a:ext uri="{FF2B5EF4-FFF2-40B4-BE49-F238E27FC236}">
                  <a16:creationId xmlns:a16="http://schemas.microsoft.com/office/drawing/2014/main" id="{74F9E4B9-4BD8-1D4B-83CF-E0EB713DF91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61" name="Straight Connector 160">
              <a:extLst>
                <a:ext uri="{FF2B5EF4-FFF2-40B4-BE49-F238E27FC236}">
                  <a16:creationId xmlns:a16="http://schemas.microsoft.com/office/drawing/2014/main" id="{4AD18E51-04B5-B348-852C-DB6156C97551}"/>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3571A2A9-8D3B-AB4F-9E4F-C60F43514CB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2980E332-D5A1-E547-974F-5D7EFA16915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64" name="Straight Connector 163">
              <a:extLst>
                <a:ext uri="{FF2B5EF4-FFF2-40B4-BE49-F238E27FC236}">
                  <a16:creationId xmlns:a16="http://schemas.microsoft.com/office/drawing/2014/main" id="{91CDDAF4-9291-F842-842F-10B179F03C6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5" name="Straight Connector 164">
              <a:extLst>
                <a:ext uri="{FF2B5EF4-FFF2-40B4-BE49-F238E27FC236}">
                  <a16:creationId xmlns:a16="http://schemas.microsoft.com/office/drawing/2014/main" id="{A487EC63-8494-A048-9AF0-F653F6C25D7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CA85C3E3-BD97-F344-85A2-7E5FECF25C1C}"/>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67" name="Group 166">
            <a:extLst>
              <a:ext uri="{FF2B5EF4-FFF2-40B4-BE49-F238E27FC236}">
                <a16:creationId xmlns:a16="http://schemas.microsoft.com/office/drawing/2014/main" id="{2DFB57D4-FE3D-7549-A4E8-7DA302DC4D62}"/>
              </a:ext>
            </a:extLst>
          </p:cNvPr>
          <p:cNvGrpSpPr/>
          <p:nvPr/>
        </p:nvGrpSpPr>
        <p:grpSpPr>
          <a:xfrm>
            <a:off x="7672588" y="2011599"/>
            <a:ext cx="872847" cy="864887"/>
            <a:chOff x="7423422" y="1941101"/>
            <a:chExt cx="651616" cy="651616"/>
          </a:xfrm>
        </p:grpSpPr>
        <p:sp>
          <p:nvSpPr>
            <p:cNvPr id="168" name="Rectangle 167">
              <a:extLst>
                <a:ext uri="{FF2B5EF4-FFF2-40B4-BE49-F238E27FC236}">
                  <a16:creationId xmlns:a16="http://schemas.microsoft.com/office/drawing/2014/main" id="{94710206-722C-004D-B588-A1AF58653CF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69" name="Straight Connector 168">
              <a:extLst>
                <a:ext uri="{FF2B5EF4-FFF2-40B4-BE49-F238E27FC236}">
                  <a16:creationId xmlns:a16="http://schemas.microsoft.com/office/drawing/2014/main" id="{2B66FEF0-D0BD-4F4D-8B40-B88C0DF6B630}"/>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0" name="Straight Connector 169">
              <a:extLst>
                <a:ext uri="{FF2B5EF4-FFF2-40B4-BE49-F238E27FC236}">
                  <a16:creationId xmlns:a16="http://schemas.microsoft.com/office/drawing/2014/main" id="{D8233CE1-3BDA-CE4E-8869-5EEDE894A114}"/>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1" name="TextBox 170">
              <a:extLst>
                <a:ext uri="{FF2B5EF4-FFF2-40B4-BE49-F238E27FC236}">
                  <a16:creationId xmlns:a16="http://schemas.microsoft.com/office/drawing/2014/main" id="{6E495D78-172B-7246-9501-FF25D4F57DE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72" name="Straight Connector 171">
              <a:extLst>
                <a:ext uri="{FF2B5EF4-FFF2-40B4-BE49-F238E27FC236}">
                  <a16:creationId xmlns:a16="http://schemas.microsoft.com/office/drawing/2014/main" id="{259CC3AF-8A78-714B-A110-2E63A8CE8E0C}"/>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AC0A2A77-D642-9844-8564-E741B1319AAD}"/>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4" name="TextBox 173">
              <a:extLst>
                <a:ext uri="{FF2B5EF4-FFF2-40B4-BE49-F238E27FC236}">
                  <a16:creationId xmlns:a16="http://schemas.microsoft.com/office/drawing/2014/main" id="{BF26FB98-293F-4E49-988D-AF452C52904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75" name="Group 174">
            <a:extLst>
              <a:ext uri="{FF2B5EF4-FFF2-40B4-BE49-F238E27FC236}">
                <a16:creationId xmlns:a16="http://schemas.microsoft.com/office/drawing/2014/main" id="{982D5D3C-E238-4648-A667-35C16C5116AF}"/>
              </a:ext>
            </a:extLst>
          </p:cNvPr>
          <p:cNvGrpSpPr/>
          <p:nvPr/>
        </p:nvGrpSpPr>
        <p:grpSpPr>
          <a:xfrm>
            <a:off x="7672588" y="3037925"/>
            <a:ext cx="872847" cy="864887"/>
            <a:chOff x="7423422" y="1941101"/>
            <a:chExt cx="651616" cy="651616"/>
          </a:xfrm>
        </p:grpSpPr>
        <p:sp>
          <p:nvSpPr>
            <p:cNvPr id="176" name="Rectangle 175">
              <a:extLst>
                <a:ext uri="{FF2B5EF4-FFF2-40B4-BE49-F238E27FC236}">
                  <a16:creationId xmlns:a16="http://schemas.microsoft.com/office/drawing/2014/main" id="{B8ED7EB0-946A-1F40-909A-9C5DFF6344F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77" name="Straight Connector 176">
              <a:extLst>
                <a:ext uri="{FF2B5EF4-FFF2-40B4-BE49-F238E27FC236}">
                  <a16:creationId xmlns:a16="http://schemas.microsoft.com/office/drawing/2014/main" id="{0206944A-71CA-4F40-B715-55EF3CA8D52A}"/>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8F23EF87-883E-2648-8D4D-C5486871C7D9}"/>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9" name="TextBox 178">
              <a:extLst>
                <a:ext uri="{FF2B5EF4-FFF2-40B4-BE49-F238E27FC236}">
                  <a16:creationId xmlns:a16="http://schemas.microsoft.com/office/drawing/2014/main" id="{CACF54C3-864F-FC46-998E-1AED69B3135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0" name="Straight Connector 179">
              <a:extLst>
                <a:ext uri="{FF2B5EF4-FFF2-40B4-BE49-F238E27FC236}">
                  <a16:creationId xmlns:a16="http://schemas.microsoft.com/office/drawing/2014/main" id="{5BC29523-6529-194E-BC15-FB10C4A3786B}"/>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1" name="Straight Connector 180">
              <a:extLst>
                <a:ext uri="{FF2B5EF4-FFF2-40B4-BE49-F238E27FC236}">
                  <a16:creationId xmlns:a16="http://schemas.microsoft.com/office/drawing/2014/main" id="{309F2113-058B-8949-9496-D0A415956B4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2" name="TextBox 181">
              <a:extLst>
                <a:ext uri="{FF2B5EF4-FFF2-40B4-BE49-F238E27FC236}">
                  <a16:creationId xmlns:a16="http://schemas.microsoft.com/office/drawing/2014/main" id="{8FF1F6F7-0909-1743-9E0E-77C3468F69D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83" name="Group 182">
            <a:extLst>
              <a:ext uri="{FF2B5EF4-FFF2-40B4-BE49-F238E27FC236}">
                <a16:creationId xmlns:a16="http://schemas.microsoft.com/office/drawing/2014/main" id="{FDFA2D2C-BF08-1B45-85A5-82CF1AB6595E}"/>
              </a:ext>
            </a:extLst>
          </p:cNvPr>
          <p:cNvGrpSpPr/>
          <p:nvPr/>
        </p:nvGrpSpPr>
        <p:grpSpPr>
          <a:xfrm>
            <a:off x="7672588" y="4064251"/>
            <a:ext cx="872847" cy="864887"/>
            <a:chOff x="7423422" y="1941101"/>
            <a:chExt cx="651616" cy="651616"/>
          </a:xfrm>
        </p:grpSpPr>
        <p:sp>
          <p:nvSpPr>
            <p:cNvPr id="184" name="Rectangle 183">
              <a:extLst>
                <a:ext uri="{FF2B5EF4-FFF2-40B4-BE49-F238E27FC236}">
                  <a16:creationId xmlns:a16="http://schemas.microsoft.com/office/drawing/2014/main" id="{BEB647E1-DF84-3241-B5A7-CD455017E6FB}"/>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85" name="Straight Connector 184">
              <a:extLst>
                <a:ext uri="{FF2B5EF4-FFF2-40B4-BE49-F238E27FC236}">
                  <a16:creationId xmlns:a16="http://schemas.microsoft.com/office/drawing/2014/main" id="{B573E461-3A6E-CE4D-B56D-6ABDB02CC784}"/>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6" name="Straight Connector 185">
              <a:extLst>
                <a:ext uri="{FF2B5EF4-FFF2-40B4-BE49-F238E27FC236}">
                  <a16:creationId xmlns:a16="http://schemas.microsoft.com/office/drawing/2014/main" id="{43853E03-4EE8-0446-9B9A-F58DA362E0A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7" name="TextBox 186">
              <a:extLst>
                <a:ext uri="{FF2B5EF4-FFF2-40B4-BE49-F238E27FC236}">
                  <a16:creationId xmlns:a16="http://schemas.microsoft.com/office/drawing/2014/main" id="{432CD27D-E0E1-2F48-A2EF-2BC6083F79D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8" name="Straight Connector 187">
              <a:extLst>
                <a:ext uri="{FF2B5EF4-FFF2-40B4-BE49-F238E27FC236}">
                  <a16:creationId xmlns:a16="http://schemas.microsoft.com/office/drawing/2014/main" id="{A37A45BF-C1C6-774B-A903-91CF7D31E4F6}"/>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A92661C5-EB26-8E43-8A14-E248922C5943}"/>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90" name="TextBox 189">
              <a:extLst>
                <a:ext uri="{FF2B5EF4-FFF2-40B4-BE49-F238E27FC236}">
                  <a16:creationId xmlns:a16="http://schemas.microsoft.com/office/drawing/2014/main" id="{14764CEB-95F3-DA43-99D8-3457E48E460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191" name="Label the clusters as they take shape.  Create a phrase for the cluster.  Think: “This relationship has something to do with _____.”">
            <a:extLst>
              <a:ext uri="{FF2B5EF4-FFF2-40B4-BE49-F238E27FC236}">
                <a16:creationId xmlns:a16="http://schemas.microsoft.com/office/drawing/2014/main" id="{004C294A-7639-B044-8CC8-BEF054473661}"/>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4"/>
              <a:defRPr sz="1600">
                <a:solidFill>
                  <a:srgbClr val="CCCCCC"/>
                </a:solidFill>
                <a:latin typeface="+mn-lt"/>
                <a:ea typeface="+mn-ea"/>
                <a:cs typeface="+mn-cs"/>
                <a:sym typeface="Helvetica"/>
              </a:defRPr>
            </a:pPr>
            <a:r>
              <a:rPr lang="en-US" sz="1790" b="1" dirty="0">
                <a:solidFill>
                  <a:srgbClr val="CCCCCC"/>
                </a:solidFill>
                <a:sym typeface="Helvetica"/>
              </a:rPr>
              <a:t> Discuss, rearrange, and re-label </a:t>
            </a:r>
            <a:r>
              <a:rPr lang="en-US" sz="1790" dirty="0">
                <a:solidFill>
                  <a:srgbClr val="CCCCCC"/>
                </a:solidFill>
                <a:sym typeface="Helvetica"/>
              </a:rPr>
              <a:t>as groupings emerge.</a:t>
            </a:r>
          </a:p>
        </p:txBody>
      </p:sp>
      <p:sp>
        <p:nvSpPr>
          <p:cNvPr id="192" name="Rounded Rectangle 191">
            <a:extLst>
              <a:ext uri="{FF2B5EF4-FFF2-40B4-BE49-F238E27FC236}">
                <a16:creationId xmlns:a16="http://schemas.microsoft.com/office/drawing/2014/main" id="{D0692158-2804-314E-8982-238541B0E978}"/>
              </a:ext>
            </a:extLst>
          </p:cNvPr>
          <p:cNvSpPr/>
          <p:nvPr/>
        </p:nvSpPr>
        <p:spPr>
          <a:xfrm>
            <a:off x="5497160" y="4123266"/>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3" name="Rounded Rectangle 192">
            <a:extLst>
              <a:ext uri="{FF2B5EF4-FFF2-40B4-BE49-F238E27FC236}">
                <a16:creationId xmlns:a16="http://schemas.microsoft.com/office/drawing/2014/main" id="{E04F8118-F773-6C46-84BC-10BB9FD21E0A}"/>
              </a:ext>
            </a:extLst>
          </p:cNvPr>
          <p:cNvSpPr/>
          <p:nvPr/>
        </p:nvSpPr>
        <p:spPr>
          <a:xfrm>
            <a:off x="2973650" y="5151966"/>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4" name="Rounded Rectangle 193">
            <a:extLst>
              <a:ext uri="{FF2B5EF4-FFF2-40B4-BE49-F238E27FC236}">
                <a16:creationId xmlns:a16="http://schemas.microsoft.com/office/drawing/2014/main" id="{B366B148-C9A9-3342-B093-B35BA4EF3FED}"/>
              </a:ext>
            </a:extLst>
          </p:cNvPr>
          <p:cNvSpPr/>
          <p:nvPr/>
        </p:nvSpPr>
        <p:spPr>
          <a:xfrm>
            <a:off x="7446543" y="5075001"/>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8" name="What is design?">
            <a:extLst>
              <a:ext uri="{FF2B5EF4-FFF2-40B4-BE49-F238E27FC236}">
                <a16:creationId xmlns:a16="http://schemas.microsoft.com/office/drawing/2014/main" id="{15310C87-CE44-4B44-996B-5760AA781315}"/>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199" name="What is innovation?:">
            <a:extLst>
              <a:ext uri="{FF2B5EF4-FFF2-40B4-BE49-F238E27FC236}">
                <a16:creationId xmlns:a16="http://schemas.microsoft.com/office/drawing/2014/main" id="{773FB7F1-D882-BD44-87A1-814E612628E9}"/>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25461065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ounded Rectangle">
            <a:extLst>
              <a:ext uri="{FF2B5EF4-FFF2-40B4-BE49-F238E27FC236}">
                <a16:creationId xmlns:a16="http://schemas.microsoft.com/office/drawing/2014/main" id="{DD22B2E4-28C2-914A-8D19-D5B0104426AA}"/>
              </a:ext>
            </a:extLst>
          </p:cNvPr>
          <p:cNvSpPr/>
          <p:nvPr/>
        </p:nvSpPr>
        <p:spPr>
          <a:xfrm>
            <a:off x="7360125" y="788175"/>
            <a:ext cx="1457701" cy="4530600"/>
          </a:xfrm>
          <a:prstGeom prst="roundRect">
            <a:avLst>
              <a:gd name="adj" fmla="val 26350"/>
            </a:avLst>
          </a:prstGeom>
          <a:ln w="76200">
            <a:solidFill>
              <a:srgbClr val="0098A2"/>
            </a:solidFill>
          </a:ln>
        </p:spPr>
        <p:txBody>
          <a:bodyPr lIns="45719" rIns="45719" anchor="ctr"/>
          <a:lstStyle/>
          <a:p>
            <a:pPr>
              <a:defRPr>
                <a:solidFill>
                  <a:srgbClr val="000000"/>
                </a:solidFill>
              </a:defRPr>
            </a:pPr>
            <a:endParaRPr/>
          </a:p>
        </p:txBody>
      </p:sp>
      <p:sp>
        <p:nvSpPr>
          <p:cNvPr id="53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01" name="Rounded Rectangle">
            <a:extLst>
              <a:ext uri="{FF2B5EF4-FFF2-40B4-BE49-F238E27FC236}">
                <a16:creationId xmlns:a16="http://schemas.microsoft.com/office/drawing/2014/main" id="{D97EE7AE-5DAE-A64C-9454-6F63EB317CAF}"/>
              </a:ext>
            </a:extLst>
          </p:cNvPr>
          <p:cNvSpPr/>
          <p:nvPr/>
        </p:nvSpPr>
        <p:spPr>
          <a:xfrm>
            <a:off x="2296399" y="1769633"/>
            <a:ext cx="2555701" cy="3549293"/>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sp>
        <p:nvSpPr>
          <p:cNvPr id="102" name="Rounded Rectangle">
            <a:extLst>
              <a:ext uri="{FF2B5EF4-FFF2-40B4-BE49-F238E27FC236}">
                <a16:creationId xmlns:a16="http://schemas.microsoft.com/office/drawing/2014/main" id="{99D28B0F-8D0D-2843-871C-34DA2D6FDA36}"/>
              </a:ext>
            </a:extLst>
          </p:cNvPr>
          <p:cNvSpPr/>
          <p:nvPr/>
        </p:nvSpPr>
        <p:spPr>
          <a:xfrm>
            <a:off x="4852123" y="1770075"/>
            <a:ext cx="2508002"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grpSp>
        <p:nvGrpSpPr>
          <p:cNvPr id="103" name="Group 102">
            <a:extLst>
              <a:ext uri="{FF2B5EF4-FFF2-40B4-BE49-F238E27FC236}">
                <a16:creationId xmlns:a16="http://schemas.microsoft.com/office/drawing/2014/main" id="{1C1BB118-57E8-824C-AAA6-5079A72BA76B}"/>
              </a:ext>
            </a:extLst>
          </p:cNvPr>
          <p:cNvGrpSpPr/>
          <p:nvPr/>
        </p:nvGrpSpPr>
        <p:grpSpPr>
          <a:xfrm>
            <a:off x="2659600" y="3117165"/>
            <a:ext cx="872847" cy="864887"/>
            <a:chOff x="7423422" y="1941101"/>
            <a:chExt cx="651616" cy="651616"/>
          </a:xfrm>
        </p:grpSpPr>
        <p:sp>
          <p:nvSpPr>
            <p:cNvPr id="104" name="Rectangle 103">
              <a:extLst>
                <a:ext uri="{FF2B5EF4-FFF2-40B4-BE49-F238E27FC236}">
                  <a16:creationId xmlns:a16="http://schemas.microsoft.com/office/drawing/2014/main" id="{FDB26ABB-FF9E-E945-90E7-C03E7167856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05" name="Straight Connector 104">
              <a:extLst>
                <a:ext uri="{FF2B5EF4-FFF2-40B4-BE49-F238E27FC236}">
                  <a16:creationId xmlns:a16="http://schemas.microsoft.com/office/drawing/2014/main" id="{D4A5B2F9-F48A-2B45-B05F-7B3E7E3F6E2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6" name="Straight Connector 105">
              <a:extLst>
                <a:ext uri="{FF2B5EF4-FFF2-40B4-BE49-F238E27FC236}">
                  <a16:creationId xmlns:a16="http://schemas.microsoft.com/office/drawing/2014/main" id="{C6D104AB-21B4-0F42-9061-3784D0F6D1B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07" name="TextBox 106">
              <a:extLst>
                <a:ext uri="{FF2B5EF4-FFF2-40B4-BE49-F238E27FC236}">
                  <a16:creationId xmlns:a16="http://schemas.microsoft.com/office/drawing/2014/main" id="{75EA76BF-A09A-2C4F-B1F3-58CB8B2B89F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08" name="Straight Connector 107">
              <a:extLst>
                <a:ext uri="{FF2B5EF4-FFF2-40B4-BE49-F238E27FC236}">
                  <a16:creationId xmlns:a16="http://schemas.microsoft.com/office/drawing/2014/main" id="{8242318E-372B-C540-9C90-B2CC004F369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09" name="Straight Connector 108">
              <a:extLst>
                <a:ext uri="{FF2B5EF4-FFF2-40B4-BE49-F238E27FC236}">
                  <a16:creationId xmlns:a16="http://schemas.microsoft.com/office/drawing/2014/main" id="{516AAA34-6003-E642-BA25-EDB3CD50B02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0" name="TextBox 109">
              <a:extLst>
                <a:ext uri="{FF2B5EF4-FFF2-40B4-BE49-F238E27FC236}">
                  <a16:creationId xmlns:a16="http://schemas.microsoft.com/office/drawing/2014/main" id="{8B530B68-B01D-CF4A-9CE4-BF69988D83E9}"/>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1" name="Group 110">
            <a:extLst>
              <a:ext uri="{FF2B5EF4-FFF2-40B4-BE49-F238E27FC236}">
                <a16:creationId xmlns:a16="http://schemas.microsoft.com/office/drawing/2014/main" id="{47B36C98-0154-D842-9665-62FC3315764F}"/>
              </a:ext>
            </a:extLst>
          </p:cNvPr>
          <p:cNvGrpSpPr/>
          <p:nvPr/>
        </p:nvGrpSpPr>
        <p:grpSpPr>
          <a:xfrm>
            <a:off x="3691987" y="3117165"/>
            <a:ext cx="872847" cy="864887"/>
            <a:chOff x="7423422" y="1941101"/>
            <a:chExt cx="651616" cy="651616"/>
          </a:xfrm>
        </p:grpSpPr>
        <p:sp>
          <p:nvSpPr>
            <p:cNvPr id="112" name="Rectangle 111">
              <a:extLst>
                <a:ext uri="{FF2B5EF4-FFF2-40B4-BE49-F238E27FC236}">
                  <a16:creationId xmlns:a16="http://schemas.microsoft.com/office/drawing/2014/main" id="{40DA5BAB-61ED-9149-996B-ACBDFE271F9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13" name="Straight Connector 112">
              <a:extLst>
                <a:ext uri="{FF2B5EF4-FFF2-40B4-BE49-F238E27FC236}">
                  <a16:creationId xmlns:a16="http://schemas.microsoft.com/office/drawing/2014/main" id="{C7D758C1-91EB-3B44-A4E8-D26D86BCC36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4" name="Straight Connector 113">
              <a:extLst>
                <a:ext uri="{FF2B5EF4-FFF2-40B4-BE49-F238E27FC236}">
                  <a16:creationId xmlns:a16="http://schemas.microsoft.com/office/drawing/2014/main" id="{EA30BFB4-A00D-D947-A622-DE17AD167D50}"/>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id="{2C21BB21-EA21-B948-ABFC-E3C882FF997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16" name="Straight Connector 115">
              <a:extLst>
                <a:ext uri="{FF2B5EF4-FFF2-40B4-BE49-F238E27FC236}">
                  <a16:creationId xmlns:a16="http://schemas.microsoft.com/office/drawing/2014/main" id="{764222D0-E662-3E40-A10C-9E5D56B1FF5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17" name="Straight Connector 116">
              <a:extLst>
                <a:ext uri="{FF2B5EF4-FFF2-40B4-BE49-F238E27FC236}">
                  <a16:creationId xmlns:a16="http://schemas.microsoft.com/office/drawing/2014/main" id="{02FFD87D-4D1A-D541-9513-6F4BE13D6E20}"/>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18" name="TextBox 117">
              <a:extLst>
                <a:ext uri="{FF2B5EF4-FFF2-40B4-BE49-F238E27FC236}">
                  <a16:creationId xmlns:a16="http://schemas.microsoft.com/office/drawing/2014/main" id="{60ED5C92-AF2E-054E-8B97-F33346A921A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19" name="Group 118">
            <a:extLst>
              <a:ext uri="{FF2B5EF4-FFF2-40B4-BE49-F238E27FC236}">
                <a16:creationId xmlns:a16="http://schemas.microsoft.com/office/drawing/2014/main" id="{7E653B40-E181-4C4A-9CEC-A2E3A6EFDD44}"/>
              </a:ext>
            </a:extLst>
          </p:cNvPr>
          <p:cNvGrpSpPr/>
          <p:nvPr/>
        </p:nvGrpSpPr>
        <p:grpSpPr>
          <a:xfrm>
            <a:off x="2659600" y="4141874"/>
            <a:ext cx="872847" cy="864887"/>
            <a:chOff x="7423422" y="1941101"/>
            <a:chExt cx="651616" cy="651616"/>
          </a:xfrm>
        </p:grpSpPr>
        <p:sp>
          <p:nvSpPr>
            <p:cNvPr id="120" name="Rectangle 119">
              <a:extLst>
                <a:ext uri="{FF2B5EF4-FFF2-40B4-BE49-F238E27FC236}">
                  <a16:creationId xmlns:a16="http://schemas.microsoft.com/office/drawing/2014/main" id="{A7B1F3BA-1387-024A-BD96-B15A26E1A8C2}"/>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1" name="Straight Connector 120">
              <a:extLst>
                <a:ext uri="{FF2B5EF4-FFF2-40B4-BE49-F238E27FC236}">
                  <a16:creationId xmlns:a16="http://schemas.microsoft.com/office/drawing/2014/main" id="{9D8610A7-E6B1-0D4A-B212-784C471433DE}"/>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2" name="Straight Connector 121">
              <a:extLst>
                <a:ext uri="{FF2B5EF4-FFF2-40B4-BE49-F238E27FC236}">
                  <a16:creationId xmlns:a16="http://schemas.microsoft.com/office/drawing/2014/main" id="{AFA0754F-13D3-EA41-BEC4-89CFBB5EEB0A}"/>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3" name="TextBox 122">
              <a:extLst>
                <a:ext uri="{FF2B5EF4-FFF2-40B4-BE49-F238E27FC236}">
                  <a16:creationId xmlns:a16="http://schemas.microsoft.com/office/drawing/2014/main" id="{2923CCC0-CB8F-CD48-8C6A-7B6FE38C214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24" name="Straight Connector 123">
              <a:extLst>
                <a:ext uri="{FF2B5EF4-FFF2-40B4-BE49-F238E27FC236}">
                  <a16:creationId xmlns:a16="http://schemas.microsoft.com/office/drawing/2014/main" id="{705E9662-D216-4E4D-BF7B-C632C29C7A3D}"/>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25" name="Straight Connector 124">
              <a:extLst>
                <a:ext uri="{FF2B5EF4-FFF2-40B4-BE49-F238E27FC236}">
                  <a16:creationId xmlns:a16="http://schemas.microsoft.com/office/drawing/2014/main" id="{A78D4284-D345-E340-80F1-6F4EF0C1DBB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26" name="TextBox 125">
              <a:extLst>
                <a:ext uri="{FF2B5EF4-FFF2-40B4-BE49-F238E27FC236}">
                  <a16:creationId xmlns:a16="http://schemas.microsoft.com/office/drawing/2014/main" id="{AC220448-0F95-3E4C-BBBC-415E111E36CD}"/>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27" name="Group 126">
            <a:extLst>
              <a:ext uri="{FF2B5EF4-FFF2-40B4-BE49-F238E27FC236}">
                <a16:creationId xmlns:a16="http://schemas.microsoft.com/office/drawing/2014/main" id="{43F27516-2599-A24E-AF76-0930FD22C1A3}"/>
              </a:ext>
            </a:extLst>
          </p:cNvPr>
          <p:cNvGrpSpPr/>
          <p:nvPr/>
        </p:nvGrpSpPr>
        <p:grpSpPr>
          <a:xfrm>
            <a:off x="3691987" y="4141874"/>
            <a:ext cx="872847" cy="864887"/>
            <a:chOff x="7423422" y="1941101"/>
            <a:chExt cx="651616" cy="651616"/>
          </a:xfrm>
        </p:grpSpPr>
        <p:sp>
          <p:nvSpPr>
            <p:cNvPr id="128" name="Rectangle 127">
              <a:extLst>
                <a:ext uri="{FF2B5EF4-FFF2-40B4-BE49-F238E27FC236}">
                  <a16:creationId xmlns:a16="http://schemas.microsoft.com/office/drawing/2014/main" id="{D683BA56-FAE2-3241-909D-8036D027811D}"/>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29" name="Straight Connector 128">
              <a:extLst>
                <a:ext uri="{FF2B5EF4-FFF2-40B4-BE49-F238E27FC236}">
                  <a16:creationId xmlns:a16="http://schemas.microsoft.com/office/drawing/2014/main" id="{02B5947C-4FC4-B741-BB42-E2F9DC5D40B3}"/>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0" name="Straight Connector 129">
              <a:extLst>
                <a:ext uri="{FF2B5EF4-FFF2-40B4-BE49-F238E27FC236}">
                  <a16:creationId xmlns:a16="http://schemas.microsoft.com/office/drawing/2014/main" id="{89B173F8-ACE5-3A45-BBB0-AF9B086CAFA3}"/>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1" name="TextBox 130">
              <a:extLst>
                <a:ext uri="{FF2B5EF4-FFF2-40B4-BE49-F238E27FC236}">
                  <a16:creationId xmlns:a16="http://schemas.microsoft.com/office/drawing/2014/main" id="{A438B70B-12BD-A447-BD08-1FCDCA0F2DC5}"/>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32" name="Straight Connector 131">
              <a:extLst>
                <a:ext uri="{FF2B5EF4-FFF2-40B4-BE49-F238E27FC236}">
                  <a16:creationId xmlns:a16="http://schemas.microsoft.com/office/drawing/2014/main" id="{70369DD1-C688-0B45-9584-EB9E61C29F6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3" name="Straight Connector 132">
              <a:extLst>
                <a:ext uri="{FF2B5EF4-FFF2-40B4-BE49-F238E27FC236}">
                  <a16:creationId xmlns:a16="http://schemas.microsoft.com/office/drawing/2014/main" id="{B26A4895-E551-2A42-81AF-5B1958DA68F1}"/>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4" name="TextBox 133">
              <a:extLst>
                <a:ext uri="{FF2B5EF4-FFF2-40B4-BE49-F238E27FC236}">
                  <a16:creationId xmlns:a16="http://schemas.microsoft.com/office/drawing/2014/main" id="{9384F918-88F4-EC4D-BD80-5349E7F6881B}"/>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35" name="Group 134">
            <a:extLst>
              <a:ext uri="{FF2B5EF4-FFF2-40B4-BE49-F238E27FC236}">
                <a16:creationId xmlns:a16="http://schemas.microsoft.com/office/drawing/2014/main" id="{30A49B5E-BE25-6B43-B555-4DEB57165476}"/>
              </a:ext>
            </a:extLst>
          </p:cNvPr>
          <p:cNvGrpSpPr/>
          <p:nvPr/>
        </p:nvGrpSpPr>
        <p:grpSpPr>
          <a:xfrm>
            <a:off x="5176070" y="2092480"/>
            <a:ext cx="872847" cy="864887"/>
            <a:chOff x="7423422" y="1941101"/>
            <a:chExt cx="651616" cy="651616"/>
          </a:xfrm>
        </p:grpSpPr>
        <p:sp>
          <p:nvSpPr>
            <p:cNvPr id="136" name="Rectangle 135">
              <a:extLst>
                <a:ext uri="{FF2B5EF4-FFF2-40B4-BE49-F238E27FC236}">
                  <a16:creationId xmlns:a16="http://schemas.microsoft.com/office/drawing/2014/main" id="{2189973B-96F8-6D46-8473-FB7D2D752683}"/>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37" name="Straight Connector 136">
              <a:extLst>
                <a:ext uri="{FF2B5EF4-FFF2-40B4-BE49-F238E27FC236}">
                  <a16:creationId xmlns:a16="http://schemas.microsoft.com/office/drawing/2014/main" id="{06D47719-E935-DD45-B01A-75C2B0C8EEFB}"/>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38" name="Straight Connector 137">
              <a:extLst>
                <a:ext uri="{FF2B5EF4-FFF2-40B4-BE49-F238E27FC236}">
                  <a16:creationId xmlns:a16="http://schemas.microsoft.com/office/drawing/2014/main" id="{BF50F118-8050-3349-90E9-F4C94C03DCE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39" name="TextBox 138">
              <a:extLst>
                <a:ext uri="{FF2B5EF4-FFF2-40B4-BE49-F238E27FC236}">
                  <a16:creationId xmlns:a16="http://schemas.microsoft.com/office/drawing/2014/main" id="{9E415830-19BB-6B4B-BC1A-0D2440FA3CE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0" name="Straight Connector 139">
              <a:extLst>
                <a:ext uri="{FF2B5EF4-FFF2-40B4-BE49-F238E27FC236}">
                  <a16:creationId xmlns:a16="http://schemas.microsoft.com/office/drawing/2014/main" id="{84E4FCA5-01FC-FA4F-913E-CA80BEA40130}"/>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1" name="Straight Connector 140">
              <a:extLst>
                <a:ext uri="{FF2B5EF4-FFF2-40B4-BE49-F238E27FC236}">
                  <a16:creationId xmlns:a16="http://schemas.microsoft.com/office/drawing/2014/main" id="{4B12E6E1-CDDE-E34C-9F40-BAEB1955ED83}"/>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2" name="TextBox 141">
              <a:extLst>
                <a:ext uri="{FF2B5EF4-FFF2-40B4-BE49-F238E27FC236}">
                  <a16:creationId xmlns:a16="http://schemas.microsoft.com/office/drawing/2014/main" id="{FA2EF8EC-3F7B-F346-96FB-F43B94685D9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43" name="Group 142">
            <a:extLst>
              <a:ext uri="{FF2B5EF4-FFF2-40B4-BE49-F238E27FC236}">
                <a16:creationId xmlns:a16="http://schemas.microsoft.com/office/drawing/2014/main" id="{81485BFE-01DD-8D4F-AFBC-7B4488302C0F}"/>
              </a:ext>
            </a:extLst>
          </p:cNvPr>
          <p:cNvGrpSpPr/>
          <p:nvPr/>
        </p:nvGrpSpPr>
        <p:grpSpPr>
          <a:xfrm>
            <a:off x="6208457" y="2092480"/>
            <a:ext cx="872847" cy="864887"/>
            <a:chOff x="7423422" y="1941101"/>
            <a:chExt cx="651616" cy="651616"/>
          </a:xfrm>
        </p:grpSpPr>
        <p:sp>
          <p:nvSpPr>
            <p:cNvPr id="144" name="Rectangle 143">
              <a:extLst>
                <a:ext uri="{FF2B5EF4-FFF2-40B4-BE49-F238E27FC236}">
                  <a16:creationId xmlns:a16="http://schemas.microsoft.com/office/drawing/2014/main" id="{1B397670-9733-284A-B128-CF7D8059DA2A}"/>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45" name="Straight Connector 144">
              <a:extLst>
                <a:ext uri="{FF2B5EF4-FFF2-40B4-BE49-F238E27FC236}">
                  <a16:creationId xmlns:a16="http://schemas.microsoft.com/office/drawing/2014/main" id="{126B81D9-9E0D-164F-84E7-20A28818B5AF}"/>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6" name="Straight Connector 145">
              <a:extLst>
                <a:ext uri="{FF2B5EF4-FFF2-40B4-BE49-F238E27FC236}">
                  <a16:creationId xmlns:a16="http://schemas.microsoft.com/office/drawing/2014/main" id="{9D52208F-33E9-3A43-BA1B-37617867099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47" name="TextBox 146">
              <a:extLst>
                <a:ext uri="{FF2B5EF4-FFF2-40B4-BE49-F238E27FC236}">
                  <a16:creationId xmlns:a16="http://schemas.microsoft.com/office/drawing/2014/main" id="{34661B50-2797-AF48-B3B1-AC9678BF1FBE}"/>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48" name="Straight Connector 147">
              <a:extLst>
                <a:ext uri="{FF2B5EF4-FFF2-40B4-BE49-F238E27FC236}">
                  <a16:creationId xmlns:a16="http://schemas.microsoft.com/office/drawing/2014/main" id="{D8615327-F906-4845-A6BD-E6DFF00A06EA}"/>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49" name="Straight Connector 148">
              <a:extLst>
                <a:ext uri="{FF2B5EF4-FFF2-40B4-BE49-F238E27FC236}">
                  <a16:creationId xmlns:a16="http://schemas.microsoft.com/office/drawing/2014/main" id="{A2120EB0-A521-F34F-A74F-E4C66225F879}"/>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0" name="TextBox 149">
              <a:extLst>
                <a:ext uri="{FF2B5EF4-FFF2-40B4-BE49-F238E27FC236}">
                  <a16:creationId xmlns:a16="http://schemas.microsoft.com/office/drawing/2014/main" id="{82315C78-5F53-1048-8C22-002C5728181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51" name="Group 150">
            <a:extLst>
              <a:ext uri="{FF2B5EF4-FFF2-40B4-BE49-F238E27FC236}">
                <a16:creationId xmlns:a16="http://schemas.microsoft.com/office/drawing/2014/main" id="{37F1DCBB-410D-EC47-BC6D-842EB83711EE}"/>
              </a:ext>
            </a:extLst>
          </p:cNvPr>
          <p:cNvGrpSpPr/>
          <p:nvPr/>
        </p:nvGrpSpPr>
        <p:grpSpPr>
          <a:xfrm>
            <a:off x="2664980" y="2114126"/>
            <a:ext cx="872847" cy="864887"/>
            <a:chOff x="7423422" y="1941101"/>
            <a:chExt cx="651616" cy="651616"/>
          </a:xfrm>
        </p:grpSpPr>
        <p:sp>
          <p:nvSpPr>
            <p:cNvPr id="152" name="Rectangle 151">
              <a:extLst>
                <a:ext uri="{FF2B5EF4-FFF2-40B4-BE49-F238E27FC236}">
                  <a16:creationId xmlns:a16="http://schemas.microsoft.com/office/drawing/2014/main" id="{4426D978-EF1E-9941-A8CF-B1FEE7C65EB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53" name="Straight Connector 152">
              <a:extLst>
                <a:ext uri="{FF2B5EF4-FFF2-40B4-BE49-F238E27FC236}">
                  <a16:creationId xmlns:a16="http://schemas.microsoft.com/office/drawing/2014/main" id="{0D6CEACC-6393-2549-9FF0-062FC4989C88}"/>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4" name="Straight Connector 153">
              <a:extLst>
                <a:ext uri="{FF2B5EF4-FFF2-40B4-BE49-F238E27FC236}">
                  <a16:creationId xmlns:a16="http://schemas.microsoft.com/office/drawing/2014/main" id="{42354E67-1A35-7942-96BF-23A937C12DAE}"/>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5" name="TextBox 154">
              <a:extLst>
                <a:ext uri="{FF2B5EF4-FFF2-40B4-BE49-F238E27FC236}">
                  <a16:creationId xmlns:a16="http://schemas.microsoft.com/office/drawing/2014/main" id="{6A70A925-0D3B-F74C-BADC-674B5C9C470F}"/>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56" name="Straight Connector 155">
              <a:extLst>
                <a:ext uri="{FF2B5EF4-FFF2-40B4-BE49-F238E27FC236}">
                  <a16:creationId xmlns:a16="http://schemas.microsoft.com/office/drawing/2014/main" id="{F9C9F04C-1B4F-594C-8E08-91C654815687}"/>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57" name="Straight Connector 156">
              <a:extLst>
                <a:ext uri="{FF2B5EF4-FFF2-40B4-BE49-F238E27FC236}">
                  <a16:creationId xmlns:a16="http://schemas.microsoft.com/office/drawing/2014/main" id="{C19BEF76-587A-CE47-A483-ACB7E712643A}"/>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58" name="TextBox 157">
              <a:extLst>
                <a:ext uri="{FF2B5EF4-FFF2-40B4-BE49-F238E27FC236}">
                  <a16:creationId xmlns:a16="http://schemas.microsoft.com/office/drawing/2014/main" id="{D494DAEC-93E1-A846-9007-5D7F5DA19C6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59" name="Group 158">
            <a:extLst>
              <a:ext uri="{FF2B5EF4-FFF2-40B4-BE49-F238E27FC236}">
                <a16:creationId xmlns:a16="http://schemas.microsoft.com/office/drawing/2014/main" id="{BA687A3B-515F-AA4C-B052-F24B344C9050}"/>
              </a:ext>
            </a:extLst>
          </p:cNvPr>
          <p:cNvGrpSpPr/>
          <p:nvPr/>
        </p:nvGrpSpPr>
        <p:grpSpPr>
          <a:xfrm>
            <a:off x="6208457" y="3117165"/>
            <a:ext cx="872847" cy="864887"/>
            <a:chOff x="7423422" y="1941101"/>
            <a:chExt cx="651616" cy="651616"/>
          </a:xfrm>
        </p:grpSpPr>
        <p:sp>
          <p:nvSpPr>
            <p:cNvPr id="160" name="Rectangle 159">
              <a:extLst>
                <a:ext uri="{FF2B5EF4-FFF2-40B4-BE49-F238E27FC236}">
                  <a16:creationId xmlns:a16="http://schemas.microsoft.com/office/drawing/2014/main" id="{74F9E4B9-4BD8-1D4B-83CF-E0EB713DF91E}"/>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61" name="Straight Connector 160">
              <a:extLst>
                <a:ext uri="{FF2B5EF4-FFF2-40B4-BE49-F238E27FC236}">
                  <a16:creationId xmlns:a16="http://schemas.microsoft.com/office/drawing/2014/main" id="{4AD18E51-04B5-B348-852C-DB6156C97551}"/>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2" name="Straight Connector 161">
              <a:extLst>
                <a:ext uri="{FF2B5EF4-FFF2-40B4-BE49-F238E27FC236}">
                  <a16:creationId xmlns:a16="http://schemas.microsoft.com/office/drawing/2014/main" id="{3571A2A9-8D3B-AB4F-9E4F-C60F43514CBC}"/>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3" name="TextBox 162">
              <a:extLst>
                <a:ext uri="{FF2B5EF4-FFF2-40B4-BE49-F238E27FC236}">
                  <a16:creationId xmlns:a16="http://schemas.microsoft.com/office/drawing/2014/main" id="{2980E332-D5A1-E547-974F-5D7EFA16915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64" name="Straight Connector 163">
              <a:extLst>
                <a:ext uri="{FF2B5EF4-FFF2-40B4-BE49-F238E27FC236}">
                  <a16:creationId xmlns:a16="http://schemas.microsoft.com/office/drawing/2014/main" id="{91CDDAF4-9291-F842-842F-10B179F03C69}"/>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65" name="Straight Connector 164">
              <a:extLst>
                <a:ext uri="{FF2B5EF4-FFF2-40B4-BE49-F238E27FC236}">
                  <a16:creationId xmlns:a16="http://schemas.microsoft.com/office/drawing/2014/main" id="{A487EC63-8494-A048-9AF0-F653F6C25D74}"/>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66" name="TextBox 165">
              <a:extLst>
                <a:ext uri="{FF2B5EF4-FFF2-40B4-BE49-F238E27FC236}">
                  <a16:creationId xmlns:a16="http://schemas.microsoft.com/office/drawing/2014/main" id="{CA85C3E3-BD97-F344-85A2-7E5FECF25C1C}"/>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67" name="Group 166">
            <a:extLst>
              <a:ext uri="{FF2B5EF4-FFF2-40B4-BE49-F238E27FC236}">
                <a16:creationId xmlns:a16="http://schemas.microsoft.com/office/drawing/2014/main" id="{2DFB57D4-FE3D-7549-A4E8-7DA302DC4D62}"/>
              </a:ext>
            </a:extLst>
          </p:cNvPr>
          <p:cNvGrpSpPr/>
          <p:nvPr/>
        </p:nvGrpSpPr>
        <p:grpSpPr>
          <a:xfrm>
            <a:off x="7672588" y="2011599"/>
            <a:ext cx="872847" cy="864887"/>
            <a:chOff x="7423422" y="1941101"/>
            <a:chExt cx="651616" cy="651616"/>
          </a:xfrm>
        </p:grpSpPr>
        <p:sp>
          <p:nvSpPr>
            <p:cNvPr id="168" name="Rectangle 167">
              <a:extLst>
                <a:ext uri="{FF2B5EF4-FFF2-40B4-BE49-F238E27FC236}">
                  <a16:creationId xmlns:a16="http://schemas.microsoft.com/office/drawing/2014/main" id="{94710206-722C-004D-B588-A1AF58653CF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69" name="Straight Connector 168">
              <a:extLst>
                <a:ext uri="{FF2B5EF4-FFF2-40B4-BE49-F238E27FC236}">
                  <a16:creationId xmlns:a16="http://schemas.microsoft.com/office/drawing/2014/main" id="{2B66FEF0-D0BD-4F4D-8B40-B88C0DF6B630}"/>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0" name="Straight Connector 169">
              <a:extLst>
                <a:ext uri="{FF2B5EF4-FFF2-40B4-BE49-F238E27FC236}">
                  <a16:creationId xmlns:a16="http://schemas.microsoft.com/office/drawing/2014/main" id="{D8233CE1-3BDA-CE4E-8869-5EEDE894A114}"/>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1" name="TextBox 170">
              <a:extLst>
                <a:ext uri="{FF2B5EF4-FFF2-40B4-BE49-F238E27FC236}">
                  <a16:creationId xmlns:a16="http://schemas.microsoft.com/office/drawing/2014/main" id="{6E495D78-172B-7246-9501-FF25D4F57DE3}"/>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72" name="Straight Connector 171">
              <a:extLst>
                <a:ext uri="{FF2B5EF4-FFF2-40B4-BE49-F238E27FC236}">
                  <a16:creationId xmlns:a16="http://schemas.microsoft.com/office/drawing/2014/main" id="{259CC3AF-8A78-714B-A110-2E63A8CE8E0C}"/>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3" name="Straight Connector 172">
              <a:extLst>
                <a:ext uri="{FF2B5EF4-FFF2-40B4-BE49-F238E27FC236}">
                  <a16:creationId xmlns:a16="http://schemas.microsoft.com/office/drawing/2014/main" id="{AC0A2A77-D642-9844-8564-E741B1319AAD}"/>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4" name="TextBox 173">
              <a:extLst>
                <a:ext uri="{FF2B5EF4-FFF2-40B4-BE49-F238E27FC236}">
                  <a16:creationId xmlns:a16="http://schemas.microsoft.com/office/drawing/2014/main" id="{BF26FB98-293F-4E49-988D-AF452C52904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75" name="Group 174">
            <a:extLst>
              <a:ext uri="{FF2B5EF4-FFF2-40B4-BE49-F238E27FC236}">
                <a16:creationId xmlns:a16="http://schemas.microsoft.com/office/drawing/2014/main" id="{982D5D3C-E238-4648-A667-35C16C5116AF}"/>
              </a:ext>
            </a:extLst>
          </p:cNvPr>
          <p:cNvGrpSpPr/>
          <p:nvPr/>
        </p:nvGrpSpPr>
        <p:grpSpPr>
          <a:xfrm>
            <a:off x="7672588" y="3037925"/>
            <a:ext cx="872847" cy="864887"/>
            <a:chOff x="7423422" y="1941101"/>
            <a:chExt cx="651616" cy="651616"/>
          </a:xfrm>
        </p:grpSpPr>
        <p:sp>
          <p:nvSpPr>
            <p:cNvPr id="176" name="Rectangle 175">
              <a:extLst>
                <a:ext uri="{FF2B5EF4-FFF2-40B4-BE49-F238E27FC236}">
                  <a16:creationId xmlns:a16="http://schemas.microsoft.com/office/drawing/2014/main" id="{B8ED7EB0-946A-1F40-909A-9C5DFF6344FF}"/>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77" name="Straight Connector 176">
              <a:extLst>
                <a:ext uri="{FF2B5EF4-FFF2-40B4-BE49-F238E27FC236}">
                  <a16:creationId xmlns:a16="http://schemas.microsoft.com/office/drawing/2014/main" id="{0206944A-71CA-4F40-B715-55EF3CA8D52A}"/>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78" name="Straight Connector 177">
              <a:extLst>
                <a:ext uri="{FF2B5EF4-FFF2-40B4-BE49-F238E27FC236}">
                  <a16:creationId xmlns:a16="http://schemas.microsoft.com/office/drawing/2014/main" id="{8F23EF87-883E-2648-8D4D-C5486871C7D9}"/>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79" name="TextBox 178">
              <a:extLst>
                <a:ext uri="{FF2B5EF4-FFF2-40B4-BE49-F238E27FC236}">
                  <a16:creationId xmlns:a16="http://schemas.microsoft.com/office/drawing/2014/main" id="{CACF54C3-864F-FC46-998E-1AED69B3135D}"/>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0" name="Straight Connector 179">
              <a:extLst>
                <a:ext uri="{FF2B5EF4-FFF2-40B4-BE49-F238E27FC236}">
                  <a16:creationId xmlns:a16="http://schemas.microsoft.com/office/drawing/2014/main" id="{5BC29523-6529-194E-BC15-FB10C4A3786B}"/>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1" name="Straight Connector 180">
              <a:extLst>
                <a:ext uri="{FF2B5EF4-FFF2-40B4-BE49-F238E27FC236}">
                  <a16:creationId xmlns:a16="http://schemas.microsoft.com/office/drawing/2014/main" id="{309F2113-058B-8949-9496-D0A415956B4E}"/>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2" name="TextBox 181">
              <a:extLst>
                <a:ext uri="{FF2B5EF4-FFF2-40B4-BE49-F238E27FC236}">
                  <a16:creationId xmlns:a16="http://schemas.microsoft.com/office/drawing/2014/main" id="{8FF1F6F7-0909-1743-9E0E-77C3468F69D0}"/>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nvGrpSpPr>
          <p:cNvPr id="183" name="Group 182">
            <a:extLst>
              <a:ext uri="{FF2B5EF4-FFF2-40B4-BE49-F238E27FC236}">
                <a16:creationId xmlns:a16="http://schemas.microsoft.com/office/drawing/2014/main" id="{FDFA2D2C-BF08-1B45-85A5-82CF1AB6595E}"/>
              </a:ext>
            </a:extLst>
          </p:cNvPr>
          <p:cNvGrpSpPr/>
          <p:nvPr/>
        </p:nvGrpSpPr>
        <p:grpSpPr>
          <a:xfrm>
            <a:off x="7672588" y="4064251"/>
            <a:ext cx="872847" cy="864887"/>
            <a:chOff x="7423422" y="1941101"/>
            <a:chExt cx="651616" cy="651616"/>
          </a:xfrm>
        </p:grpSpPr>
        <p:sp>
          <p:nvSpPr>
            <p:cNvPr id="184" name="Rectangle 183">
              <a:extLst>
                <a:ext uri="{FF2B5EF4-FFF2-40B4-BE49-F238E27FC236}">
                  <a16:creationId xmlns:a16="http://schemas.microsoft.com/office/drawing/2014/main" id="{BEB647E1-DF84-3241-B5A7-CD455017E6FB}"/>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185" name="Straight Connector 184">
              <a:extLst>
                <a:ext uri="{FF2B5EF4-FFF2-40B4-BE49-F238E27FC236}">
                  <a16:creationId xmlns:a16="http://schemas.microsoft.com/office/drawing/2014/main" id="{B573E461-3A6E-CE4D-B56D-6ABDB02CC784}"/>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6" name="Straight Connector 185">
              <a:extLst>
                <a:ext uri="{FF2B5EF4-FFF2-40B4-BE49-F238E27FC236}">
                  <a16:creationId xmlns:a16="http://schemas.microsoft.com/office/drawing/2014/main" id="{43853E03-4EE8-0446-9B9A-F58DA362E0AF}"/>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87" name="TextBox 186">
              <a:extLst>
                <a:ext uri="{FF2B5EF4-FFF2-40B4-BE49-F238E27FC236}">
                  <a16:creationId xmlns:a16="http://schemas.microsoft.com/office/drawing/2014/main" id="{432CD27D-E0E1-2F48-A2EF-2BC6083F79DC}"/>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188" name="Straight Connector 187">
              <a:extLst>
                <a:ext uri="{FF2B5EF4-FFF2-40B4-BE49-F238E27FC236}">
                  <a16:creationId xmlns:a16="http://schemas.microsoft.com/office/drawing/2014/main" id="{A37A45BF-C1C6-774B-A903-91CF7D31E4F6}"/>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189" name="Straight Connector 188">
              <a:extLst>
                <a:ext uri="{FF2B5EF4-FFF2-40B4-BE49-F238E27FC236}">
                  <a16:creationId xmlns:a16="http://schemas.microsoft.com/office/drawing/2014/main" id="{A92661C5-EB26-8E43-8A14-E248922C5943}"/>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190" name="TextBox 189">
              <a:extLst>
                <a:ext uri="{FF2B5EF4-FFF2-40B4-BE49-F238E27FC236}">
                  <a16:creationId xmlns:a16="http://schemas.microsoft.com/office/drawing/2014/main" id="{14764CEB-95F3-DA43-99D8-3457E48E4607}"/>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sp>
        <p:nvSpPr>
          <p:cNvPr id="191" name="Label the clusters as they take shape.  Create a phrase for the cluster.  Think: “This relationship has something to do with _____.”">
            <a:extLst>
              <a:ext uri="{FF2B5EF4-FFF2-40B4-BE49-F238E27FC236}">
                <a16:creationId xmlns:a16="http://schemas.microsoft.com/office/drawing/2014/main" id="{004C294A-7639-B044-8CC8-BEF054473661}"/>
              </a:ext>
            </a:extLst>
          </p:cNvPr>
          <p:cNvSpPr txBox="1">
            <a:spLocks/>
          </p:cNvSpPr>
          <p:nvPr/>
        </p:nvSpPr>
        <p:spPr>
          <a:xfrm>
            <a:off x="2349083" y="5335772"/>
            <a:ext cx="6686895" cy="10165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457200" indent="-330200" hangingPunct="1">
              <a:lnSpc>
                <a:spcPct val="110000"/>
              </a:lnSpc>
              <a:spcBef>
                <a:spcPts val="900"/>
              </a:spcBef>
              <a:buClr>
                <a:srgbClr val="CCCCCC"/>
              </a:buClr>
              <a:buSzPct val="100000"/>
              <a:buFontTx/>
              <a:buAutoNum type="arabicPeriod"/>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hangingPunct="1">
              <a:lnSpc>
                <a:spcPct val="110000"/>
              </a:lnSpc>
              <a:spcBef>
                <a:spcPts val="900"/>
              </a:spcBef>
              <a:buClr>
                <a:srgbClr val="CCCCCC"/>
              </a:buClr>
              <a:buSzPct val="100000"/>
              <a:buFontTx/>
              <a:buAutoNum type="arabicPeriod" startAt="2"/>
              <a:defRPr sz="1600">
                <a:solidFill>
                  <a:srgbClr val="CCCCCC"/>
                </a:solidFill>
                <a:latin typeface="+mn-lt"/>
                <a:ea typeface="+mn-ea"/>
                <a:cs typeface="+mn-cs"/>
                <a:sym typeface="Helvetica"/>
              </a:defRPr>
            </a:pPr>
            <a:endParaRPr lang="en-US" sz="1790" spc="-30" dirty="0">
              <a:solidFill>
                <a:srgbClr val="CCCCCC"/>
              </a:solidFill>
              <a:latin typeface="+mn-lt"/>
              <a:ea typeface="+mn-ea"/>
              <a:cs typeface="+mn-cs"/>
              <a:sym typeface="Helvetica"/>
            </a:endParaRPr>
          </a:p>
          <a:p>
            <a:pPr marL="457200" indent="-330200">
              <a:lnSpc>
                <a:spcPct val="110000"/>
              </a:lnSpc>
              <a:spcBef>
                <a:spcPts val="900"/>
              </a:spcBef>
              <a:buClr>
                <a:srgbClr val="CCCCCC"/>
              </a:buClr>
              <a:buSzPct val="100000"/>
              <a:buAutoNum type="arabicPeriod" startAt="4"/>
              <a:defRPr sz="1600">
                <a:solidFill>
                  <a:srgbClr val="CCCCCC"/>
                </a:solidFill>
                <a:latin typeface="+mn-lt"/>
                <a:ea typeface="+mn-ea"/>
                <a:cs typeface="+mn-cs"/>
                <a:sym typeface="Helvetica"/>
              </a:defRPr>
            </a:pPr>
            <a:r>
              <a:rPr lang="en-US" sz="1790" dirty="0">
                <a:solidFill>
                  <a:srgbClr val="CCCCCC"/>
                </a:solidFill>
                <a:sym typeface="Helvetica"/>
              </a:rPr>
              <a:t>Distill each grouping into a </a:t>
            </a:r>
            <a:r>
              <a:rPr lang="en-US" sz="1790" b="1" dirty="0">
                <a:solidFill>
                  <a:srgbClr val="CCCCCC"/>
                </a:solidFill>
                <a:sym typeface="Helvetica"/>
              </a:rPr>
              <a:t>compelling design insight.</a:t>
            </a:r>
          </a:p>
        </p:txBody>
      </p:sp>
      <p:sp>
        <p:nvSpPr>
          <p:cNvPr id="192" name="Rounded Rectangle 191">
            <a:extLst>
              <a:ext uri="{FF2B5EF4-FFF2-40B4-BE49-F238E27FC236}">
                <a16:creationId xmlns:a16="http://schemas.microsoft.com/office/drawing/2014/main" id="{D0692158-2804-314E-8982-238541B0E978}"/>
              </a:ext>
            </a:extLst>
          </p:cNvPr>
          <p:cNvSpPr/>
          <p:nvPr/>
        </p:nvSpPr>
        <p:spPr>
          <a:xfrm>
            <a:off x="5497160" y="4123266"/>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3" name="Rounded Rectangle 192">
            <a:extLst>
              <a:ext uri="{FF2B5EF4-FFF2-40B4-BE49-F238E27FC236}">
                <a16:creationId xmlns:a16="http://schemas.microsoft.com/office/drawing/2014/main" id="{E04F8118-F773-6C46-84BC-10BB9FD21E0A}"/>
              </a:ext>
            </a:extLst>
          </p:cNvPr>
          <p:cNvSpPr/>
          <p:nvPr/>
        </p:nvSpPr>
        <p:spPr>
          <a:xfrm>
            <a:off x="2973650" y="5151966"/>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4" name="Rounded Rectangle 193">
            <a:extLst>
              <a:ext uri="{FF2B5EF4-FFF2-40B4-BE49-F238E27FC236}">
                <a16:creationId xmlns:a16="http://schemas.microsoft.com/office/drawing/2014/main" id="{B366B148-C9A9-3342-B093-B35BA4EF3FED}"/>
              </a:ext>
            </a:extLst>
          </p:cNvPr>
          <p:cNvSpPr/>
          <p:nvPr/>
        </p:nvSpPr>
        <p:spPr>
          <a:xfrm>
            <a:off x="7446543" y="5075001"/>
            <a:ext cx="1284865" cy="326758"/>
          </a:xfrm>
          <a:prstGeom prst="roundRect">
            <a:avLst>
              <a:gd name="adj" fmla="val 50000"/>
            </a:avLst>
          </a:prstGeom>
          <a:solidFill>
            <a:srgbClr val="0098A2"/>
          </a:solidFill>
          <a:ln w="25400" cap="flat">
            <a:solidFill>
              <a:srgbClr val="0098A2"/>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Arial"/>
                <a:ea typeface="Arial"/>
                <a:cs typeface="Arial"/>
                <a:sym typeface="Arial"/>
              </a:rPr>
              <a:t>Simple Label</a:t>
            </a:r>
          </a:p>
        </p:txBody>
      </p:sp>
      <p:sp>
        <p:nvSpPr>
          <p:cNvPr id="196" name="Shape">
            <a:extLst>
              <a:ext uri="{FF2B5EF4-FFF2-40B4-BE49-F238E27FC236}">
                <a16:creationId xmlns:a16="http://schemas.microsoft.com/office/drawing/2014/main" id="{C7996582-2706-CC45-BF38-C6D2B1A9CCC4}"/>
              </a:ext>
            </a:extLst>
          </p:cNvPr>
          <p:cNvSpPr/>
          <p:nvPr/>
        </p:nvSpPr>
        <p:spPr>
          <a:xfrm>
            <a:off x="3691987" y="2110142"/>
            <a:ext cx="872848" cy="861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633"/>
                </a:lnTo>
                <a:lnTo>
                  <a:pt x="9000" y="14633"/>
                </a:lnTo>
                <a:lnTo>
                  <a:pt x="6382" y="21600"/>
                </a:lnTo>
                <a:lnTo>
                  <a:pt x="3600" y="14633"/>
                </a:lnTo>
                <a:lnTo>
                  <a:pt x="0" y="14633"/>
                </a:lnTo>
                <a:lnTo>
                  <a:pt x="0" y="8536"/>
                </a:lnTo>
                <a:close/>
              </a:path>
            </a:pathLst>
          </a:custGeom>
          <a:solidFill>
            <a:schemeClr val="tx1"/>
          </a:solidFill>
          <a:ln w="19050" cap="flat">
            <a:solidFill>
              <a:schemeClr val="tx1"/>
            </a:solidFill>
            <a:prstDash val="solid"/>
            <a:round/>
          </a:ln>
          <a:effectLst/>
        </p:spPr>
        <p:txBody>
          <a:bodyPr wrap="square" lIns="45719" tIns="45719" rIns="45719" bIns="45719" numCol="1" anchor="ctr">
            <a:noAutofit/>
          </a:bodyPr>
          <a:lstStyle/>
          <a:p>
            <a:pPr algn="ctr">
              <a:defRPr>
                <a:solidFill>
                  <a:srgbClr val="000000"/>
                </a:solidFill>
              </a:defRPr>
            </a:pPr>
            <a:endParaRPr/>
          </a:p>
        </p:txBody>
      </p:sp>
      <p:sp>
        <p:nvSpPr>
          <p:cNvPr id="198" name="Insight">
            <a:extLst>
              <a:ext uri="{FF2B5EF4-FFF2-40B4-BE49-F238E27FC236}">
                <a16:creationId xmlns:a16="http://schemas.microsoft.com/office/drawing/2014/main" id="{45A6A65F-AC4A-FA46-822F-9700F43802A2}"/>
              </a:ext>
            </a:extLst>
          </p:cNvPr>
          <p:cNvSpPr/>
          <p:nvPr/>
        </p:nvSpPr>
        <p:spPr>
          <a:xfrm>
            <a:off x="3696626" y="2212134"/>
            <a:ext cx="875374" cy="398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AA61A"/>
                </a:solidFill>
                <a:latin typeface="+mn-lt"/>
                <a:ea typeface="+mn-ea"/>
                <a:cs typeface="+mn-cs"/>
                <a:sym typeface="Chivo Bold"/>
              </a:defRPr>
            </a:lvl1pPr>
          </a:lstStyle>
          <a:p>
            <a:r>
              <a:rPr dirty="0">
                <a:solidFill>
                  <a:srgbClr val="0098A2"/>
                </a:solidFill>
              </a:rPr>
              <a:t>Insight</a:t>
            </a:r>
          </a:p>
        </p:txBody>
      </p:sp>
      <p:sp>
        <p:nvSpPr>
          <p:cNvPr id="199" name="Shape">
            <a:extLst>
              <a:ext uri="{FF2B5EF4-FFF2-40B4-BE49-F238E27FC236}">
                <a16:creationId xmlns:a16="http://schemas.microsoft.com/office/drawing/2014/main" id="{E61A3164-835C-554A-99C7-CFB88A4C2C61}"/>
              </a:ext>
            </a:extLst>
          </p:cNvPr>
          <p:cNvSpPr/>
          <p:nvPr/>
        </p:nvSpPr>
        <p:spPr>
          <a:xfrm rot="10800000">
            <a:off x="5179411" y="3109408"/>
            <a:ext cx="872848" cy="861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633"/>
                </a:lnTo>
                <a:lnTo>
                  <a:pt x="9000" y="14633"/>
                </a:lnTo>
                <a:lnTo>
                  <a:pt x="6382" y="21600"/>
                </a:lnTo>
                <a:lnTo>
                  <a:pt x="3600" y="14633"/>
                </a:lnTo>
                <a:lnTo>
                  <a:pt x="0" y="14633"/>
                </a:lnTo>
                <a:lnTo>
                  <a:pt x="0" y="8536"/>
                </a:lnTo>
                <a:close/>
              </a:path>
            </a:pathLst>
          </a:custGeom>
          <a:solidFill>
            <a:schemeClr val="tx1"/>
          </a:solidFill>
          <a:ln w="19050" cap="flat">
            <a:solidFill>
              <a:schemeClr val="tx1"/>
            </a:solidFill>
            <a:prstDash val="solid"/>
            <a:round/>
          </a:ln>
          <a:effectLst/>
        </p:spPr>
        <p:txBody>
          <a:bodyPr wrap="square" lIns="45719" tIns="45719" rIns="45719" bIns="45719" numCol="1" anchor="ctr">
            <a:noAutofit/>
          </a:bodyPr>
          <a:lstStyle/>
          <a:p>
            <a:pPr algn="ctr">
              <a:defRPr>
                <a:solidFill>
                  <a:srgbClr val="000000"/>
                </a:solidFill>
              </a:defRPr>
            </a:pPr>
            <a:endParaRPr/>
          </a:p>
        </p:txBody>
      </p:sp>
      <p:sp>
        <p:nvSpPr>
          <p:cNvPr id="200" name="Insight">
            <a:extLst>
              <a:ext uri="{FF2B5EF4-FFF2-40B4-BE49-F238E27FC236}">
                <a16:creationId xmlns:a16="http://schemas.microsoft.com/office/drawing/2014/main" id="{11D68BAD-14E1-D140-8022-69977A7954AF}"/>
              </a:ext>
            </a:extLst>
          </p:cNvPr>
          <p:cNvSpPr/>
          <p:nvPr/>
        </p:nvSpPr>
        <p:spPr>
          <a:xfrm>
            <a:off x="5184050" y="3480102"/>
            <a:ext cx="875374" cy="398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AA61A"/>
                </a:solidFill>
                <a:latin typeface="+mn-lt"/>
                <a:ea typeface="+mn-ea"/>
                <a:cs typeface="+mn-cs"/>
                <a:sym typeface="Chivo Bold"/>
              </a:defRPr>
            </a:lvl1pPr>
          </a:lstStyle>
          <a:p>
            <a:r>
              <a:rPr dirty="0">
                <a:solidFill>
                  <a:srgbClr val="0098A2"/>
                </a:solidFill>
              </a:rPr>
              <a:t>Insight</a:t>
            </a:r>
          </a:p>
        </p:txBody>
      </p:sp>
      <p:sp>
        <p:nvSpPr>
          <p:cNvPr id="202" name="Shape">
            <a:extLst>
              <a:ext uri="{FF2B5EF4-FFF2-40B4-BE49-F238E27FC236}">
                <a16:creationId xmlns:a16="http://schemas.microsoft.com/office/drawing/2014/main" id="{212ADF2E-095D-0F41-9A80-E2D2DDDC34B4}"/>
              </a:ext>
            </a:extLst>
          </p:cNvPr>
          <p:cNvSpPr/>
          <p:nvPr/>
        </p:nvSpPr>
        <p:spPr>
          <a:xfrm>
            <a:off x="7630003" y="1012862"/>
            <a:ext cx="872848" cy="8618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14633"/>
                </a:lnTo>
                <a:lnTo>
                  <a:pt x="9000" y="14633"/>
                </a:lnTo>
                <a:lnTo>
                  <a:pt x="6382" y="21600"/>
                </a:lnTo>
                <a:lnTo>
                  <a:pt x="3600" y="14633"/>
                </a:lnTo>
                <a:lnTo>
                  <a:pt x="0" y="14633"/>
                </a:lnTo>
                <a:lnTo>
                  <a:pt x="0" y="8536"/>
                </a:lnTo>
                <a:close/>
              </a:path>
            </a:pathLst>
          </a:custGeom>
          <a:solidFill>
            <a:schemeClr val="tx1"/>
          </a:solidFill>
          <a:ln w="19050" cap="flat">
            <a:solidFill>
              <a:schemeClr val="tx1"/>
            </a:solidFill>
            <a:prstDash val="solid"/>
            <a:round/>
          </a:ln>
          <a:effectLst/>
        </p:spPr>
        <p:txBody>
          <a:bodyPr wrap="square" lIns="45719" tIns="45719" rIns="45719" bIns="45719" numCol="1" anchor="ctr">
            <a:noAutofit/>
          </a:bodyPr>
          <a:lstStyle/>
          <a:p>
            <a:pPr algn="ctr">
              <a:defRPr>
                <a:solidFill>
                  <a:srgbClr val="000000"/>
                </a:solidFill>
              </a:defRPr>
            </a:pPr>
            <a:endParaRPr/>
          </a:p>
        </p:txBody>
      </p:sp>
      <p:sp>
        <p:nvSpPr>
          <p:cNvPr id="203" name="Insight">
            <a:extLst>
              <a:ext uri="{FF2B5EF4-FFF2-40B4-BE49-F238E27FC236}">
                <a16:creationId xmlns:a16="http://schemas.microsoft.com/office/drawing/2014/main" id="{3971B91B-3FB4-CA4A-8612-8B003E339940}"/>
              </a:ext>
            </a:extLst>
          </p:cNvPr>
          <p:cNvSpPr/>
          <p:nvPr/>
        </p:nvSpPr>
        <p:spPr>
          <a:xfrm>
            <a:off x="7634642" y="1114854"/>
            <a:ext cx="875374" cy="3987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91424" tIns="91424" rIns="91424" bIns="91424" numCol="1" anchor="ctr">
            <a:spAutoFit/>
          </a:bodyPr>
          <a:lstStyle>
            <a:lvl1pPr algn="ctr">
              <a:defRPr>
                <a:solidFill>
                  <a:srgbClr val="FAA61A"/>
                </a:solidFill>
                <a:latin typeface="+mn-lt"/>
                <a:ea typeface="+mn-ea"/>
                <a:cs typeface="+mn-cs"/>
                <a:sym typeface="Chivo Bold"/>
              </a:defRPr>
            </a:lvl1pPr>
          </a:lstStyle>
          <a:p>
            <a:r>
              <a:rPr dirty="0">
                <a:solidFill>
                  <a:srgbClr val="0098A2"/>
                </a:solidFill>
              </a:rPr>
              <a:t>Insight</a:t>
            </a:r>
          </a:p>
        </p:txBody>
      </p:sp>
      <p:sp>
        <p:nvSpPr>
          <p:cNvPr id="204" name="What is design?">
            <a:extLst>
              <a:ext uri="{FF2B5EF4-FFF2-40B4-BE49-F238E27FC236}">
                <a16:creationId xmlns:a16="http://schemas.microsoft.com/office/drawing/2014/main" id="{634A3676-AEF3-EA43-972D-FBFD62F64F04}"/>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Synthesis Overview</a:t>
            </a:r>
          </a:p>
        </p:txBody>
      </p:sp>
      <p:sp>
        <p:nvSpPr>
          <p:cNvPr id="205" name="What is innovation?:">
            <a:extLst>
              <a:ext uri="{FF2B5EF4-FFF2-40B4-BE49-F238E27FC236}">
                <a16:creationId xmlns:a16="http://schemas.microsoft.com/office/drawing/2014/main" id="{6281510D-8DF5-7A40-ADE5-2F40EC3A810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404625304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44" name="Data Synthesis…"/>
          <p:cNvSpPr>
            <a:spLocks noGrp="1"/>
          </p:cNvSpPr>
          <p:nvPr>
            <p:ph type="title"/>
          </p:nvPr>
        </p:nvSpPr>
        <p:spPr>
          <a:xfrm>
            <a:off x="2455199" y="2572511"/>
            <a:ext cx="6317401" cy="3633363"/>
          </a:xfrm>
          <a:prstGeom prst="rect">
            <a:avLst/>
          </a:prstGeom>
        </p:spPr>
        <p:txBody>
          <a:bodyPr>
            <a:noAutofit/>
          </a:bodyPr>
          <a:lstStyle/>
          <a:p>
            <a:pPr>
              <a:lnSpc>
                <a:spcPct val="120000"/>
              </a:lnSpc>
              <a:defRPr sz="2100" b="1">
                <a:solidFill>
                  <a:srgbClr val="CCCCCC"/>
                </a:solidFill>
                <a:latin typeface="+mn-lt"/>
                <a:ea typeface="+mn-ea"/>
                <a:cs typeface="+mn-cs"/>
                <a:sym typeface="Helvetica"/>
              </a:defRPr>
            </a:pPr>
            <a:r>
              <a:rPr lang="en-US" sz="2790" dirty="0">
                <a:solidFill>
                  <a:srgbClr val="FAA619"/>
                </a:solidFill>
              </a:rPr>
              <a:t>A single phrase that exhibits a deeper understanding of a person,</a:t>
            </a:r>
            <a:br>
              <a:rPr lang="en-US" sz="2790" dirty="0">
                <a:solidFill>
                  <a:srgbClr val="FAA619"/>
                </a:solidFill>
              </a:rPr>
            </a:br>
            <a:r>
              <a:rPr lang="en-US" sz="2790" dirty="0">
                <a:solidFill>
                  <a:srgbClr val="FAA619"/>
                </a:solidFill>
              </a:rPr>
              <a:t>a thing, or situation and embodies opportunities for design. </a:t>
            </a:r>
            <a:br>
              <a:rPr lang="en-US" sz="2790" dirty="0"/>
            </a:br>
            <a:endParaRPr sz="2790" dirty="0"/>
          </a:p>
          <a:p>
            <a:pPr>
              <a:defRPr sz="2100" b="1">
                <a:solidFill>
                  <a:srgbClr val="CCCCCC"/>
                </a:solidFill>
                <a:latin typeface="+mn-lt"/>
                <a:ea typeface="+mn-ea"/>
                <a:cs typeface="+mn-cs"/>
                <a:sym typeface="Helvetica"/>
              </a:defRPr>
            </a:pPr>
            <a:endParaRPr sz="2790" dirty="0">
              <a:sym typeface="Helvetica Neue"/>
            </a:endParaRPr>
          </a:p>
        </p:txBody>
      </p:sp>
      <p:sp>
        <p:nvSpPr>
          <p:cNvPr id="6" name="What is design?">
            <a:extLst>
              <a:ext uri="{FF2B5EF4-FFF2-40B4-BE49-F238E27FC236}">
                <a16:creationId xmlns:a16="http://schemas.microsoft.com/office/drawing/2014/main" id="{58704365-3990-764D-9254-7B039D6CBDE5}"/>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What’s a Design Insight?</a:t>
            </a:r>
          </a:p>
        </p:txBody>
      </p:sp>
      <p:sp>
        <p:nvSpPr>
          <p:cNvPr id="7" name="What is innovation?:">
            <a:extLst>
              <a:ext uri="{FF2B5EF4-FFF2-40B4-BE49-F238E27FC236}">
                <a16:creationId xmlns:a16="http://schemas.microsoft.com/office/drawing/2014/main" id="{CBA53031-1A9C-844E-B381-ECF56EAFE1F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46738066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What is design?">
            <a:extLst>
              <a:ext uri="{FF2B5EF4-FFF2-40B4-BE49-F238E27FC236}">
                <a16:creationId xmlns:a16="http://schemas.microsoft.com/office/drawing/2014/main" id="{D72496A7-783A-DB4A-8C2F-1EF61963346D}"/>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What </a:t>
            </a:r>
            <a:r>
              <a:rPr lang="en-US" i="1" dirty="0"/>
              <a:t>Isn’t</a:t>
            </a:r>
            <a:r>
              <a:rPr lang="en-US" dirty="0"/>
              <a:t> a Design Insight?</a:t>
            </a:r>
          </a:p>
        </p:txBody>
      </p:sp>
      <p:sp>
        <p:nvSpPr>
          <p:cNvPr id="9" name="TextBox 8">
            <a:extLst>
              <a:ext uri="{FF2B5EF4-FFF2-40B4-BE49-F238E27FC236}">
                <a16:creationId xmlns:a16="http://schemas.microsoft.com/office/drawing/2014/main" id="{C6654A06-E736-0548-B551-541865137A47}"/>
              </a:ext>
            </a:extLst>
          </p:cNvPr>
          <p:cNvSpPr txBox="1"/>
          <p:nvPr/>
        </p:nvSpPr>
        <p:spPr>
          <a:xfrm>
            <a:off x="2455198" y="1474075"/>
            <a:ext cx="5879100" cy="4401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Clr>
                <a:srgbClr val="0098A2"/>
              </a:buClr>
              <a:buFont typeface="Arial" panose="020B0604020202020204" pitchFamily="34" charset="0"/>
              <a:buChar char="•"/>
            </a:pPr>
            <a:r>
              <a:rPr lang="en-US" sz="2800" b="1" dirty="0">
                <a:solidFill>
                  <a:srgbClr val="FAA619"/>
                </a:solidFill>
                <a:latin typeface="Helvetica" pitchFamily="2" charset="0"/>
              </a:rPr>
              <a:t>Data</a:t>
            </a:r>
            <a:br>
              <a:rPr lang="en-US" sz="2800" dirty="0">
                <a:latin typeface="Helvetica" pitchFamily="2" charset="0"/>
              </a:rPr>
            </a:br>
            <a:r>
              <a:rPr lang="en-US" sz="2800" dirty="0">
                <a:solidFill>
                  <a:srgbClr val="CCCCCC"/>
                </a:solidFill>
                <a:latin typeface="Helvetica" pitchFamily="2" charset="0"/>
              </a:rPr>
              <a:t>(Insights call for action.)</a:t>
            </a:r>
            <a:br>
              <a:rPr lang="en-US" sz="2800" dirty="0">
                <a:latin typeface="Helvetica" pitchFamily="2" charset="0"/>
              </a:rPr>
            </a:br>
            <a:endParaRPr lang="en-US" sz="2800" dirty="0">
              <a:latin typeface="Helvetica" pitchFamily="2" charset="0"/>
            </a:endParaRPr>
          </a:p>
          <a:p>
            <a:pPr marL="285750" indent="-285750">
              <a:buClr>
                <a:srgbClr val="0098A2"/>
              </a:buClr>
              <a:buFont typeface="Arial" panose="020B0604020202020204" pitchFamily="34" charset="0"/>
              <a:buChar char="•"/>
            </a:pPr>
            <a:r>
              <a:rPr lang="en-US" sz="2800" b="1" dirty="0">
                <a:solidFill>
                  <a:srgbClr val="FAA619"/>
                </a:solidFill>
                <a:latin typeface="Helvetica" pitchFamily="2" charset="0"/>
              </a:rPr>
              <a:t>Observations</a:t>
            </a:r>
            <a:br>
              <a:rPr lang="en-US" sz="2800" dirty="0">
                <a:latin typeface="Helvetica" pitchFamily="2" charset="0"/>
              </a:rPr>
            </a:br>
            <a:r>
              <a:rPr lang="en-US" sz="2800" dirty="0">
                <a:solidFill>
                  <a:srgbClr val="CCCCCC"/>
                </a:solidFill>
                <a:latin typeface="Helvetica" pitchFamily="2" charset="0"/>
              </a:rPr>
              <a:t>(Without the motivation or need suggested by the observation)</a:t>
            </a:r>
            <a:br>
              <a:rPr lang="en-US" sz="2800" dirty="0">
                <a:latin typeface="Helvetica" pitchFamily="2" charset="0"/>
              </a:rPr>
            </a:br>
            <a:endParaRPr lang="en-US" sz="2800" dirty="0">
              <a:latin typeface="Helvetica" pitchFamily="2" charset="0"/>
            </a:endParaRPr>
          </a:p>
          <a:p>
            <a:pPr marL="285750" indent="-285750">
              <a:buClr>
                <a:srgbClr val="0098A2"/>
              </a:buClr>
              <a:buFont typeface="Arial" panose="020B0604020202020204" pitchFamily="34" charset="0"/>
              <a:buChar char="•"/>
            </a:pPr>
            <a:r>
              <a:rPr lang="en-US" sz="2800" b="1" dirty="0">
                <a:solidFill>
                  <a:srgbClr val="FAA619"/>
                </a:solidFill>
                <a:latin typeface="Helvetica" pitchFamily="2" charset="0"/>
              </a:rPr>
              <a:t>Wishes</a:t>
            </a:r>
            <a:br>
              <a:rPr lang="en-US" sz="2800" dirty="0">
                <a:latin typeface="Helvetica" pitchFamily="2" charset="0"/>
              </a:rPr>
            </a:br>
            <a:r>
              <a:rPr lang="en-US" sz="2800" dirty="0">
                <a:solidFill>
                  <a:srgbClr val="CCCCCC"/>
                </a:solidFill>
                <a:latin typeface="Helvetica" pitchFamily="2" charset="0"/>
              </a:rPr>
              <a:t>(Ask people what they want, and they’ll tell you “a faster horse.”)</a:t>
            </a:r>
          </a:p>
        </p:txBody>
      </p:sp>
      <p:sp>
        <p:nvSpPr>
          <p:cNvPr id="12" name="What is innovation?:">
            <a:extLst>
              <a:ext uri="{FF2B5EF4-FFF2-40B4-BE49-F238E27FC236}">
                <a16:creationId xmlns:a16="http://schemas.microsoft.com/office/drawing/2014/main" id="{D32DC769-39D9-E340-9600-BDE2D6754AE7}"/>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173793976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A619"/>
        </a:solidFill>
        <a:effectLst/>
      </p:bgPr>
    </p:bg>
    <p:spTree>
      <p:nvGrpSpPr>
        <p:cNvPr id="1" name=""/>
        <p:cNvGrpSpPr/>
        <p:nvPr/>
      </p:nvGrpSpPr>
      <p:grpSpPr>
        <a:xfrm>
          <a:off x="0" y="0"/>
          <a:ext cx="0" cy="0"/>
          <a:chOff x="0" y="0"/>
          <a:chExt cx="0" cy="0"/>
        </a:xfrm>
      </p:grpSpPr>
      <p:sp>
        <p:nvSpPr>
          <p:cNvPr id="293" name="Break"/>
          <p:cNvSpPr>
            <a:spLocks noGrp="1"/>
          </p:cNvSpPr>
          <p:nvPr>
            <p:ph type="title"/>
          </p:nvPr>
        </p:nvSpPr>
        <p:spPr>
          <a:xfrm>
            <a:off x="334253" y="1814110"/>
            <a:ext cx="8447400" cy="2467801"/>
          </a:xfrm>
          <a:prstGeom prst="rect">
            <a:avLst/>
          </a:prstGeom>
        </p:spPr>
        <p:txBody>
          <a:bodyPr/>
          <a:lstStyle>
            <a:lvl1pPr algn="ctr" defTabSz="905255">
              <a:defRPr sz="14850" b="1">
                <a:latin typeface="+mn-lt"/>
                <a:ea typeface="+mn-ea"/>
                <a:cs typeface="+mn-cs"/>
                <a:sym typeface="Helvetica"/>
              </a:defRPr>
            </a:lvl1pPr>
          </a:lstStyle>
          <a:p>
            <a:r>
              <a:rPr dirty="0"/>
              <a:t>Break</a:t>
            </a:r>
          </a:p>
        </p:txBody>
      </p:sp>
      <p:sp>
        <p:nvSpPr>
          <p:cNvPr id="294" name="Line"/>
          <p:cNvSpPr/>
          <p:nvPr/>
        </p:nvSpPr>
        <p:spPr>
          <a:xfrm>
            <a:off x="981074" y="4382349"/>
            <a:ext cx="7182002" cy="1"/>
          </a:xfrm>
          <a:prstGeom prst="line">
            <a:avLst/>
          </a:prstGeom>
          <a:ln>
            <a:solidFill>
              <a:srgbClr val="FFFFFF"/>
            </a:solidFill>
          </a:ln>
        </p:spPr>
        <p:txBody>
          <a:bodyPr lIns="45719" rIns="45719"/>
          <a:lstStyle/>
          <a:p>
            <a:endParaRPr/>
          </a:p>
        </p:txBody>
      </p:sp>
      <p:pic>
        <p:nvPicPr>
          <p:cNvPr id="295"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296" name="10 min."/>
          <p:cNvSpPr/>
          <p:nvPr/>
        </p:nvSpPr>
        <p:spPr>
          <a:xfrm>
            <a:off x="348300" y="4482789"/>
            <a:ext cx="8447400" cy="200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algn="ctr">
              <a:defRPr sz="9600" b="1">
                <a:latin typeface="+mn-lt"/>
                <a:ea typeface="+mn-ea"/>
                <a:cs typeface="+mn-cs"/>
                <a:sym typeface="Helvetica"/>
              </a:defRPr>
            </a:lvl1pPr>
          </a:lstStyle>
          <a:p>
            <a:r>
              <a:rPr sz="4800" dirty="0"/>
              <a:t>1</a:t>
            </a:r>
            <a:r>
              <a:rPr lang="en-US" sz="4800" dirty="0"/>
              <a:t>5</a:t>
            </a:r>
            <a:r>
              <a:rPr sz="4800" dirty="0"/>
              <a:t> min.</a:t>
            </a:r>
          </a:p>
        </p:txBody>
      </p:sp>
    </p:spTree>
    <p:extLst>
      <p:ext uri="{BB962C8B-B14F-4D97-AF65-F5344CB8AC3E}">
        <p14:creationId xmlns:p14="http://schemas.microsoft.com/office/powerpoint/2010/main" val="20589926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 name="Envision:…"/>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ENVISION</a:t>
            </a:r>
            <a:r>
              <a:rPr dirty="0"/>
              <a:t>:</a:t>
            </a:r>
          </a:p>
          <a:p>
            <a:pPr>
              <a:defRPr sz="4800" b="1">
                <a:latin typeface="+mn-lt"/>
                <a:ea typeface="+mn-ea"/>
                <a:cs typeface="+mn-cs"/>
                <a:sym typeface="Helvetica"/>
              </a:defRPr>
            </a:pPr>
            <a:r>
              <a:rPr dirty="0"/>
              <a:t>Idea </a:t>
            </a:r>
            <a:r>
              <a:rPr lang="en-US" dirty="0"/>
              <a:t>G</a:t>
            </a:r>
            <a:r>
              <a:rPr dirty="0"/>
              <a:t>eneration</a:t>
            </a:r>
          </a:p>
        </p:txBody>
      </p:sp>
      <p:sp>
        <p:nvSpPr>
          <p:cNvPr id="1655"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656"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pic>
        <p:nvPicPr>
          <p:cNvPr id="1657"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Check-In </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8BFE5714-B93B-8441-B3F2-E656DF39DA33}"/>
              </a:ext>
            </a:extLst>
          </p:cNvPr>
          <p:cNvSpPr/>
          <p:nvPr/>
        </p:nvSpPr>
        <p:spPr>
          <a:xfrm>
            <a:off x="3837353" y="5836485"/>
            <a:ext cx="421106" cy="421106"/>
          </a:xfrm>
          <a:prstGeom prst="ellipse">
            <a:avLst/>
          </a:prstGeom>
          <a:noFill/>
          <a:ln w="101600" cap="flat">
            <a:solidFill>
              <a:srgbClr val="FAA619"/>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78008156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95" name="Data Synthesis…"/>
          <p:cNvSpPr txBox="1">
            <a:spLocks noGrp="1"/>
          </p:cNvSpPr>
          <p:nvPr>
            <p:ph type="title"/>
          </p:nvPr>
        </p:nvSpPr>
        <p:spPr>
          <a:xfrm>
            <a:off x="2455198" y="622975"/>
            <a:ext cx="5879103" cy="4389300"/>
          </a:xfrm>
          <a:prstGeom prst="rect">
            <a:avLst/>
          </a:prstGeom>
        </p:spPr>
        <p:txBody>
          <a:bodyPr>
            <a:noAutofit/>
          </a:bodyPr>
          <a:lstStyle/>
          <a:p>
            <a:pPr>
              <a:defRPr sz="3600" b="1">
                <a:latin typeface="+mj-lt"/>
                <a:ea typeface="+mj-ea"/>
                <a:cs typeface="+mj-cs"/>
                <a:sym typeface="Helvetica"/>
              </a:defRPr>
            </a:pPr>
            <a:r>
              <a:rPr lang="en-US" dirty="0">
                <a:latin typeface="Helvetica" pitchFamily="2" charset="0"/>
              </a:rPr>
              <a:t>Welcome to Day 2!</a:t>
            </a:r>
            <a:endParaRPr dirty="0">
              <a:latin typeface="Helvetica" pitchFamily="2" charset="0"/>
            </a:endParaRPr>
          </a:p>
          <a:p>
            <a:pPr>
              <a:defRPr b="1">
                <a:solidFill>
                  <a:srgbClr val="CCCCCC"/>
                </a:solidFill>
                <a:latin typeface="+mj-lt"/>
                <a:ea typeface="+mj-ea"/>
                <a:cs typeface="+mj-cs"/>
                <a:sym typeface="Helvetica"/>
              </a:defRPr>
            </a:pPr>
            <a:br>
              <a:rPr lang="en-US" dirty="0">
                <a:solidFill>
                  <a:srgbClr val="FAA619"/>
                </a:solidFill>
                <a:latin typeface="Helvetica" pitchFamily="2" charset="0"/>
              </a:rPr>
            </a:br>
            <a:br>
              <a:rPr lang="en-US" dirty="0">
                <a:solidFill>
                  <a:srgbClr val="FAA619"/>
                </a:solidFill>
                <a:latin typeface="Helvetica" pitchFamily="2" charset="0"/>
              </a:rPr>
            </a:br>
            <a:br>
              <a:rPr lang="en-US" dirty="0">
                <a:solidFill>
                  <a:srgbClr val="FAA619"/>
                </a:solidFill>
                <a:latin typeface="Helvetica" pitchFamily="2" charset="0"/>
              </a:rPr>
            </a:br>
            <a:br>
              <a:rPr lang="en-US" dirty="0">
                <a:solidFill>
                  <a:srgbClr val="FAA619"/>
                </a:solidFill>
                <a:latin typeface="Helvetica" pitchFamily="2" charset="0"/>
              </a:rPr>
            </a:br>
            <a:r>
              <a:rPr lang="en-US" sz="3600" dirty="0">
                <a:solidFill>
                  <a:srgbClr val="FAA619"/>
                </a:solidFill>
                <a:latin typeface="Helvetica" pitchFamily="2" charset="0"/>
              </a:rPr>
              <a:t>How’s everyone doing?</a:t>
            </a:r>
            <a:endParaRPr sz="3600" dirty="0">
              <a:solidFill>
                <a:srgbClr val="CCCCCC"/>
              </a:solidFill>
              <a:latin typeface="Helvetica" pitchFamily="2" charset="0"/>
            </a:endParaRPr>
          </a:p>
        </p:txBody>
      </p:sp>
      <p:sp>
        <p:nvSpPr>
          <p:cNvPr id="596"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5" name="Objectives:">
            <a:extLst>
              <a:ext uri="{FF2B5EF4-FFF2-40B4-BE49-F238E27FC236}">
                <a16:creationId xmlns:a16="http://schemas.microsoft.com/office/drawing/2014/main" id="{C63E197A-2C52-0A4C-ABA3-3F950D28BAE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Reconnect</a:t>
            </a:r>
            <a:br>
              <a:rPr lang="en-US" dirty="0"/>
            </a:br>
            <a:r>
              <a:rPr lang="en-US" dirty="0"/>
              <a:t>+ Review</a:t>
            </a:r>
            <a:endParaRPr dirty="0"/>
          </a:p>
        </p:txBody>
      </p:sp>
      <p:sp>
        <p:nvSpPr>
          <p:cNvPr id="2" name="TextBox 1">
            <a:extLst>
              <a:ext uri="{FF2B5EF4-FFF2-40B4-BE49-F238E27FC236}">
                <a16:creationId xmlns:a16="http://schemas.microsoft.com/office/drawing/2014/main" id="{7D7B891C-4710-E142-9387-6715B556F76A}"/>
              </a:ext>
            </a:extLst>
          </p:cNvPr>
          <p:cNvSpPr txBox="1"/>
          <p:nvPr/>
        </p:nvSpPr>
        <p:spPr>
          <a:xfrm>
            <a:off x="2495539" y="3656101"/>
            <a:ext cx="58791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CCCCC"/>
                </a:solidFill>
                <a:effectLst/>
                <a:uFillTx/>
                <a:latin typeface="Arial"/>
                <a:ea typeface="Arial"/>
                <a:cs typeface="Arial"/>
                <a:sym typeface="Arial"/>
              </a:rPr>
              <a:t>Any thoughts since yesterday?</a:t>
            </a:r>
          </a:p>
        </p:txBody>
      </p:sp>
    </p:spTree>
    <p:extLst>
      <p:ext uri="{BB962C8B-B14F-4D97-AF65-F5344CB8AC3E}">
        <p14:creationId xmlns:p14="http://schemas.microsoft.com/office/powerpoint/2010/main" val="235550762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800" name="What is Ideation?…"/>
          <p:cNvSpPr>
            <a:spLocks noGrp="1"/>
          </p:cNvSpPr>
          <p:nvPr>
            <p:ph type="title"/>
          </p:nvPr>
        </p:nvSpPr>
        <p:spPr>
          <a:xfrm>
            <a:off x="2455199" y="622975"/>
            <a:ext cx="5879102" cy="4389300"/>
          </a:xfrm>
          <a:prstGeom prst="rect">
            <a:avLst/>
          </a:prstGeom>
        </p:spPr>
        <p:txBody>
          <a:bodyPr/>
          <a:lstStyle/>
          <a:p>
            <a:pPr>
              <a:defRPr sz="3600" b="1">
                <a:latin typeface="+mn-lt"/>
                <a:ea typeface="+mn-ea"/>
                <a:cs typeface="+mn-cs"/>
                <a:sym typeface="Helvetica"/>
              </a:defRPr>
            </a:pPr>
            <a:r>
              <a:rPr lang="en-US" dirty="0"/>
              <a:t>Ideation:</a:t>
            </a:r>
            <a:br>
              <a:rPr lang="en-US" dirty="0"/>
            </a:br>
            <a:r>
              <a:rPr lang="en-US" dirty="0"/>
              <a:t>A Definition</a:t>
            </a:r>
            <a:endParaRPr dirty="0"/>
          </a:p>
          <a:p>
            <a:pPr>
              <a:defRPr sz="3600" b="1">
                <a:latin typeface="+mn-lt"/>
                <a:ea typeface="+mn-ea"/>
                <a:cs typeface="+mn-cs"/>
                <a:sym typeface="Helvetica"/>
              </a:defRPr>
            </a:pPr>
            <a:endParaRPr sz="2700"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dirty="0">
                <a:solidFill>
                  <a:srgbClr val="FAA619"/>
                </a:solidFill>
              </a:rPr>
              <a:t>Ideation is the</a:t>
            </a:r>
            <a:r>
              <a:rPr lang="en-US" dirty="0">
                <a:solidFill>
                  <a:srgbClr val="FAA619"/>
                </a:solidFill>
              </a:rPr>
              <a:t> creative process</a:t>
            </a:r>
            <a:br>
              <a:rPr dirty="0">
                <a:solidFill>
                  <a:srgbClr val="FAA619"/>
                </a:solidFill>
              </a:rPr>
            </a:br>
            <a:r>
              <a:rPr dirty="0">
                <a:solidFill>
                  <a:srgbClr val="FAA619"/>
                </a:solidFill>
              </a:rPr>
              <a:t>of generating, developing, and communicating new ideas within </a:t>
            </a:r>
            <a:br>
              <a:rPr dirty="0">
                <a:solidFill>
                  <a:srgbClr val="FAA619"/>
                </a:solidFill>
              </a:rPr>
            </a:br>
            <a:r>
              <a:rPr dirty="0">
                <a:solidFill>
                  <a:srgbClr val="FAA619"/>
                </a:solidFill>
              </a:rPr>
              <a:t>a design framework.</a:t>
            </a:r>
          </a:p>
        </p:txBody>
      </p:sp>
      <p:sp>
        <p:nvSpPr>
          <p:cNvPr id="7" name="TextBox 6">
            <a:extLst>
              <a:ext uri="{FF2B5EF4-FFF2-40B4-BE49-F238E27FC236}">
                <a16:creationId xmlns:a16="http://schemas.microsoft.com/office/drawing/2014/main" id="{A8955CD8-7BA3-E446-A424-49DFAF313EBA}"/>
              </a:ext>
            </a:extLst>
          </p:cNvPr>
          <p:cNvSpPr txBox="1"/>
          <p:nvPr/>
        </p:nvSpPr>
        <p:spPr>
          <a:xfrm>
            <a:off x="2455198" y="4049471"/>
            <a:ext cx="5879100"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solidFill>
                  <a:srgbClr val="CCCCCC"/>
                </a:solidFill>
              </a:rPr>
              <a:t>Envisioning new futures requires building on other people’s ideas and "green housing" ideas that may feel unfinished or incomplete at the time.</a:t>
            </a:r>
            <a:endParaRPr kumimoji="0" lang="en-US" sz="2800" b="0" i="0" u="none" strike="noStrike" cap="none" spc="0" normalizeH="0" baseline="0" dirty="0">
              <a:ln>
                <a:noFill/>
              </a:ln>
              <a:solidFill>
                <a:srgbClr val="CCCCCC"/>
              </a:solidFill>
              <a:effectLst/>
              <a:uFillTx/>
              <a:sym typeface="Arial"/>
            </a:endParaRPr>
          </a:p>
        </p:txBody>
      </p:sp>
      <p:sp>
        <p:nvSpPr>
          <p:cNvPr id="8" name="What is innovation?:">
            <a:extLst>
              <a:ext uri="{FF2B5EF4-FFF2-40B4-BE49-F238E27FC236}">
                <a16:creationId xmlns:a16="http://schemas.microsoft.com/office/drawing/2014/main" id="{D564CF70-54F4-DE48-8474-67E89C07BED1}"/>
              </a:ext>
            </a:extLst>
          </p:cNvPr>
          <p:cNvSpPr/>
          <p:nvPr/>
        </p:nvSpPr>
        <p:spPr>
          <a:xfrm>
            <a:off x="489200" y="670774"/>
            <a:ext cx="1639799"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dirty="0">
              <a:solidFill>
                <a:srgbClr val="000000"/>
              </a:solidFill>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Tips for  Design Collaboration"/>
          <p:cNvSpPr>
            <a:spLocks noGrp="1"/>
          </p:cNvSpPr>
          <p:nvPr>
            <p:ph type="title"/>
          </p:nvPr>
        </p:nvSpPr>
        <p:spPr>
          <a:xfrm>
            <a:off x="2455199" y="593375"/>
            <a:ext cx="6587214" cy="1692301"/>
          </a:xfrm>
          <a:prstGeom prst="rect">
            <a:avLst/>
          </a:prstGeom>
        </p:spPr>
        <p:txBody>
          <a:bodyPr/>
          <a:lstStyle/>
          <a:p>
            <a:pPr>
              <a:defRPr sz="3600" b="1">
                <a:latin typeface="+mn-lt"/>
                <a:ea typeface="+mn-ea"/>
                <a:cs typeface="+mn-cs"/>
                <a:sym typeface="Helvetica"/>
              </a:defRPr>
            </a:pPr>
            <a:r>
              <a:rPr lang="en-US" dirty="0"/>
              <a:t>The Spirit and Mindset</a:t>
            </a:r>
            <a:br>
              <a:rPr lang="en-US" dirty="0"/>
            </a:br>
            <a:r>
              <a:rPr lang="en-US" dirty="0"/>
              <a:t>of Ideation</a:t>
            </a:r>
            <a:endParaRPr dirty="0"/>
          </a:p>
        </p:txBody>
      </p:sp>
      <p:sp>
        <p:nvSpPr>
          <p:cNvPr id="1804" name="Yes, and……"/>
          <p:cNvSpPr>
            <a:spLocks noGrp="1"/>
          </p:cNvSpPr>
          <p:nvPr>
            <p:ph type="body" idx="1"/>
          </p:nvPr>
        </p:nvSpPr>
        <p:spPr>
          <a:xfrm>
            <a:off x="2455099" y="2249100"/>
            <a:ext cx="6377102" cy="4431272"/>
          </a:xfrm>
          <a:prstGeom prst="rect">
            <a:avLst/>
          </a:prstGeom>
        </p:spPr>
        <p:txBody>
          <a:bodyPr>
            <a:normAutofit/>
          </a:bodyPr>
          <a:lstStyle/>
          <a:p>
            <a:pPr marL="459740" indent="-320040">
              <a:lnSpc>
                <a:spcPct val="110000"/>
              </a:lnSpc>
              <a:spcBef>
                <a:spcPts val="900"/>
              </a:spcBef>
              <a:buClr>
                <a:srgbClr val="0098A2"/>
              </a:buClr>
              <a:buSzPct val="100000"/>
              <a:buChar char="•"/>
              <a:defRPr sz="1600" i="1">
                <a:solidFill>
                  <a:srgbClr val="CCCCCC"/>
                </a:solidFill>
                <a:latin typeface="+mn-lt"/>
                <a:ea typeface="+mn-ea"/>
                <a:cs typeface="+mn-cs"/>
                <a:sym typeface="Helvetica"/>
              </a:defRPr>
            </a:pPr>
            <a:r>
              <a:rPr sz="2800" b="1" dirty="0">
                <a:solidFill>
                  <a:srgbClr val="0098A2"/>
                </a:solidFill>
              </a:rPr>
              <a:t>Yes, and…</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800" b="1" dirty="0"/>
              <a:t>Defer judgment</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800" b="1" dirty="0">
                <a:solidFill>
                  <a:srgbClr val="0098A2"/>
                </a:solidFill>
              </a:rPr>
              <a:t>There is no right answer</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800" b="1" dirty="0"/>
              <a:t>Diversity is good</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800" b="1" dirty="0">
                <a:solidFill>
                  <a:srgbClr val="0098A2"/>
                </a:solidFill>
              </a:rPr>
              <a:t>Work visually when possible</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800" b="1" dirty="0"/>
              <a:t>Everything is temporary</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dirty="0">
                <a:solidFill>
                  <a:srgbClr val="0098A2"/>
                </a:solidFill>
              </a:rPr>
              <a:t>Take risks! </a:t>
            </a:r>
            <a:r>
              <a:rPr sz="2800" b="1" dirty="0">
                <a:solidFill>
                  <a:srgbClr val="0098A2"/>
                </a:solidFill>
              </a:rPr>
              <a:t>Have fun!</a:t>
            </a:r>
          </a:p>
        </p:txBody>
      </p:sp>
      <p:sp>
        <p:nvSpPr>
          <p:cNvPr id="180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 name="What is innovation?:">
            <a:extLst>
              <a:ext uri="{FF2B5EF4-FFF2-40B4-BE49-F238E27FC236}">
                <a16:creationId xmlns:a16="http://schemas.microsoft.com/office/drawing/2014/main" id="{85122590-EFCF-3F44-B939-D24D3159A0B5}"/>
              </a:ext>
            </a:extLst>
          </p:cNvPr>
          <p:cNvSpPr/>
          <p:nvPr/>
        </p:nvSpPr>
        <p:spPr>
          <a:xfrm>
            <a:off x="489200" y="670774"/>
            <a:ext cx="1639799"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dirty="0">
              <a:solidFill>
                <a:srgbClr val="000000"/>
              </a:solidFill>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Shape 1755"/>
          <p:cNvSpPr/>
          <p:nvPr/>
        </p:nvSpPr>
        <p:spPr>
          <a:xfrm flipH="1">
            <a:off x="2264847" y="788171"/>
            <a:ext cx="4" cy="5417707"/>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279" name="Shape 1758"/>
          <p:cNvSpPr txBox="1"/>
          <p:nvPr/>
        </p:nvSpPr>
        <p:spPr>
          <a:xfrm>
            <a:off x="2455195" y="2934991"/>
            <a:ext cx="6471230" cy="988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nSpc>
                <a:spcPts val="6200"/>
              </a:lnSpc>
              <a:defRPr sz="6000" b="1" spc="-100">
                <a:solidFill>
                  <a:srgbClr val="FFFFFF"/>
                </a:solidFill>
                <a:latin typeface="Chivo Black"/>
                <a:ea typeface="Chivo Black"/>
                <a:cs typeface="Chivo Black"/>
                <a:sym typeface="Chivo Black"/>
              </a:defRPr>
            </a:lvl1pPr>
          </a:lstStyle>
          <a:p>
            <a:r>
              <a:rPr dirty="0">
                <a:solidFill>
                  <a:srgbClr val="0098A2"/>
                </a:solidFill>
                <a:latin typeface="Helvetica" pitchFamily="2" charset="0"/>
              </a:rPr>
              <a:t>How might we…?</a:t>
            </a:r>
          </a:p>
        </p:txBody>
      </p:sp>
      <p:sp>
        <p:nvSpPr>
          <p:cNvPr id="1285" name="Shape 1766"/>
          <p:cNvSpPr txBox="1">
            <a:spLocks noGrp="1"/>
          </p:cNvSpPr>
          <p:nvPr>
            <p:ph type="title"/>
          </p:nvPr>
        </p:nvSpPr>
        <p:spPr>
          <a:xfrm>
            <a:off x="2455198" y="622975"/>
            <a:ext cx="6317404" cy="1729681"/>
          </a:xfrm>
          <a:prstGeom prst="rect">
            <a:avLst/>
          </a:prstGeom>
        </p:spPr>
        <p:txBody>
          <a:bodyPr/>
          <a:lstStyle/>
          <a:p>
            <a:pPr>
              <a:defRPr sz="3600" b="1">
                <a:solidFill>
                  <a:schemeClr val="accent4"/>
                </a:solidFill>
                <a:latin typeface="+mj-lt"/>
                <a:ea typeface="+mj-ea"/>
                <a:cs typeface="+mj-cs"/>
                <a:sym typeface="Helvetica"/>
              </a:defRPr>
            </a:pPr>
            <a:r>
              <a:rPr lang="en-US" sz="3600" b="1" dirty="0">
                <a:solidFill>
                  <a:schemeClr val="tx1"/>
                </a:solidFill>
                <a:sym typeface="Helvetica"/>
              </a:rPr>
              <a:t>Articulating Insights as Questions for Ideation</a:t>
            </a:r>
            <a:endParaRPr sz="1800" dirty="0"/>
          </a:p>
        </p:txBody>
      </p:sp>
      <p:sp>
        <p:nvSpPr>
          <p:cNvPr id="11" name="What is innovation?:">
            <a:extLst>
              <a:ext uri="{FF2B5EF4-FFF2-40B4-BE49-F238E27FC236}">
                <a16:creationId xmlns:a16="http://schemas.microsoft.com/office/drawing/2014/main" id="{9208760F-742E-FE45-BC5B-988121A8FED7}"/>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240305525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7" name="Shape 1755"/>
          <p:cNvSpPr/>
          <p:nvPr/>
        </p:nvSpPr>
        <p:spPr>
          <a:xfrm flipH="1">
            <a:off x="2264847" y="788171"/>
            <a:ext cx="4" cy="5417707"/>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279" name="Shape 1758"/>
          <p:cNvSpPr txBox="1"/>
          <p:nvPr/>
        </p:nvSpPr>
        <p:spPr>
          <a:xfrm>
            <a:off x="2455195" y="2934991"/>
            <a:ext cx="6471230" cy="988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nSpc>
                <a:spcPts val="6200"/>
              </a:lnSpc>
              <a:defRPr sz="6000" b="1" spc="-100">
                <a:solidFill>
                  <a:srgbClr val="FFFFFF"/>
                </a:solidFill>
                <a:latin typeface="Chivo Black"/>
                <a:ea typeface="Chivo Black"/>
                <a:cs typeface="Chivo Black"/>
                <a:sym typeface="Chivo Black"/>
              </a:defRPr>
            </a:lvl1pPr>
          </a:lstStyle>
          <a:p>
            <a:r>
              <a:rPr dirty="0">
                <a:latin typeface="Helvetica" pitchFamily="2" charset="0"/>
              </a:rPr>
              <a:t>How </a:t>
            </a:r>
            <a:r>
              <a:rPr dirty="0">
                <a:solidFill>
                  <a:srgbClr val="0098A2"/>
                </a:solidFill>
                <a:latin typeface="Helvetica" pitchFamily="2" charset="0"/>
              </a:rPr>
              <a:t>might we…?</a:t>
            </a:r>
          </a:p>
        </p:txBody>
      </p:sp>
      <p:sp>
        <p:nvSpPr>
          <p:cNvPr id="1285" name="Shape 1766"/>
          <p:cNvSpPr txBox="1">
            <a:spLocks noGrp="1"/>
          </p:cNvSpPr>
          <p:nvPr>
            <p:ph type="title"/>
          </p:nvPr>
        </p:nvSpPr>
        <p:spPr>
          <a:xfrm>
            <a:off x="2455198" y="622975"/>
            <a:ext cx="6317404" cy="1729681"/>
          </a:xfrm>
          <a:prstGeom prst="rect">
            <a:avLst/>
          </a:prstGeom>
        </p:spPr>
        <p:txBody>
          <a:bodyPr/>
          <a:lstStyle/>
          <a:p>
            <a:pPr>
              <a:defRPr sz="3600" b="1">
                <a:solidFill>
                  <a:schemeClr val="accent4"/>
                </a:solidFill>
                <a:latin typeface="+mj-lt"/>
                <a:ea typeface="+mj-ea"/>
                <a:cs typeface="+mj-cs"/>
                <a:sym typeface="Helvetica"/>
              </a:defRPr>
            </a:pPr>
            <a:r>
              <a:rPr lang="en-US" sz="3600" b="1" dirty="0">
                <a:solidFill>
                  <a:schemeClr val="tx1"/>
                </a:solidFill>
                <a:sym typeface="Helvetica"/>
              </a:rPr>
              <a:t>Articulating Insights as Questions for Ideation</a:t>
            </a:r>
            <a:endParaRPr sz="1800" dirty="0"/>
          </a:p>
        </p:txBody>
      </p:sp>
      <p:sp>
        <p:nvSpPr>
          <p:cNvPr id="11" name="What is innovation?:">
            <a:extLst>
              <a:ext uri="{FF2B5EF4-FFF2-40B4-BE49-F238E27FC236}">
                <a16:creationId xmlns:a16="http://schemas.microsoft.com/office/drawing/2014/main" id="{9208760F-742E-FE45-BC5B-988121A8FED7}"/>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4" name="Shape 1795">
            <a:extLst>
              <a:ext uri="{FF2B5EF4-FFF2-40B4-BE49-F238E27FC236}">
                <a16:creationId xmlns:a16="http://schemas.microsoft.com/office/drawing/2014/main" id="{E60BBECE-01F4-0043-909B-C3DAD3AD427D}"/>
              </a:ext>
            </a:extLst>
          </p:cNvPr>
          <p:cNvSpPr txBox="1"/>
          <p:nvPr/>
        </p:nvSpPr>
        <p:spPr>
          <a:xfrm>
            <a:off x="2351775" y="4830736"/>
            <a:ext cx="1968837" cy="919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1" tIns="91421" rIns="91421" bIns="91421" numCol="1" anchor="t">
            <a:spAutoFit/>
          </a:bodyPr>
          <a:lstStyle>
            <a:lvl1pPr algn="ctr">
              <a:spcBef>
                <a:spcPts val="1600"/>
              </a:spcBef>
              <a:defRPr sz="2400">
                <a:solidFill>
                  <a:srgbClr val="3DA8AA"/>
                </a:solidFill>
                <a:latin typeface="Chivo"/>
                <a:ea typeface="Chivo"/>
                <a:cs typeface="Chivo"/>
                <a:sym typeface="Chivo"/>
              </a:defRPr>
            </a:lvl1pPr>
          </a:lstStyle>
          <a:p>
            <a:r>
              <a:rPr dirty="0">
                <a:solidFill>
                  <a:schemeClr val="tx1"/>
                </a:solidFill>
                <a:latin typeface="Helvetica" pitchFamily="2" charset="0"/>
              </a:rPr>
              <a:t>Action/goal oriented</a:t>
            </a:r>
          </a:p>
        </p:txBody>
      </p:sp>
      <p:cxnSp>
        <p:nvCxnSpPr>
          <p:cNvPr id="16" name="Straight Arrow Connector 15">
            <a:extLst>
              <a:ext uri="{FF2B5EF4-FFF2-40B4-BE49-F238E27FC236}">
                <a16:creationId xmlns:a16="http://schemas.microsoft.com/office/drawing/2014/main" id="{6AFB1B39-C4B1-E94A-8D90-5CA75CFA6AB3}"/>
              </a:ext>
            </a:extLst>
          </p:cNvPr>
          <p:cNvCxnSpPr>
            <a:cxnSpLocks/>
          </p:cNvCxnSpPr>
          <p:nvPr/>
        </p:nvCxnSpPr>
        <p:spPr>
          <a:xfrm flipV="1">
            <a:off x="3336193" y="3922999"/>
            <a:ext cx="0" cy="907735"/>
          </a:xfrm>
          <a:prstGeom prst="straightConnector1">
            <a:avLst/>
          </a:prstGeom>
          <a:noFill/>
          <a:ln w="381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5200611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 name="Shape 1765"/>
          <p:cNvSpPr/>
          <p:nvPr/>
        </p:nvSpPr>
        <p:spPr>
          <a:xfrm flipH="1">
            <a:off x="2264847" y="788171"/>
            <a:ext cx="4" cy="5417707"/>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291" name="Shape 1766"/>
          <p:cNvSpPr txBox="1">
            <a:spLocks noGrp="1"/>
          </p:cNvSpPr>
          <p:nvPr>
            <p:ph type="title"/>
          </p:nvPr>
        </p:nvSpPr>
        <p:spPr>
          <a:xfrm>
            <a:off x="2455198" y="622975"/>
            <a:ext cx="6317404" cy="5371501"/>
          </a:xfrm>
          <a:prstGeom prst="rect">
            <a:avLst/>
          </a:prstGeom>
        </p:spPr>
        <p:txBody>
          <a:bodyPr/>
          <a:lstStyle/>
          <a:p>
            <a:pPr>
              <a:defRPr sz="3600" b="1">
                <a:solidFill>
                  <a:schemeClr val="accent4"/>
                </a:solidFill>
                <a:latin typeface="+mj-lt"/>
                <a:ea typeface="+mj-ea"/>
                <a:cs typeface="+mj-cs"/>
                <a:sym typeface="Helvetica"/>
              </a:defRPr>
            </a:pPr>
            <a:r>
              <a:rPr lang="en-US" sz="3600" b="1" dirty="0">
                <a:solidFill>
                  <a:schemeClr val="tx1"/>
                </a:solidFill>
                <a:sym typeface="Helvetica"/>
              </a:rPr>
              <a:t>Articulating Insights as Questions for Ideation</a:t>
            </a:r>
            <a:endParaRPr sz="1800" dirty="0"/>
          </a:p>
        </p:txBody>
      </p:sp>
      <p:sp>
        <p:nvSpPr>
          <p:cNvPr id="15" name="Shape 1758">
            <a:extLst>
              <a:ext uri="{FF2B5EF4-FFF2-40B4-BE49-F238E27FC236}">
                <a16:creationId xmlns:a16="http://schemas.microsoft.com/office/drawing/2014/main" id="{67C7254F-0C36-3B4B-A401-0EA3DA9C245D}"/>
              </a:ext>
            </a:extLst>
          </p:cNvPr>
          <p:cNvSpPr txBox="1"/>
          <p:nvPr/>
        </p:nvSpPr>
        <p:spPr>
          <a:xfrm>
            <a:off x="2455195" y="2934991"/>
            <a:ext cx="6471230" cy="988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nSpc>
                <a:spcPts val="6200"/>
              </a:lnSpc>
              <a:defRPr sz="6000" b="1" spc="-100">
                <a:solidFill>
                  <a:srgbClr val="FFFFFF"/>
                </a:solidFill>
                <a:latin typeface="Chivo Black"/>
                <a:ea typeface="Chivo Black"/>
                <a:cs typeface="Chivo Black"/>
                <a:sym typeface="Chivo Black"/>
              </a:defRPr>
            </a:lvl1pPr>
          </a:lstStyle>
          <a:p>
            <a:r>
              <a:rPr dirty="0">
                <a:solidFill>
                  <a:srgbClr val="FAA619"/>
                </a:solidFill>
                <a:latin typeface="Helvetica" pitchFamily="2" charset="0"/>
              </a:rPr>
              <a:t>How</a:t>
            </a:r>
            <a:r>
              <a:rPr dirty="0">
                <a:solidFill>
                  <a:schemeClr val="accent4"/>
                </a:solidFill>
                <a:latin typeface="Helvetica" pitchFamily="2" charset="0"/>
              </a:rPr>
              <a:t> </a:t>
            </a:r>
            <a:r>
              <a:rPr dirty="0">
                <a:latin typeface="Helvetica" pitchFamily="2" charset="0"/>
              </a:rPr>
              <a:t>might </a:t>
            </a:r>
            <a:r>
              <a:rPr dirty="0">
                <a:solidFill>
                  <a:srgbClr val="0098A2"/>
                </a:solidFill>
                <a:latin typeface="Helvetica" pitchFamily="2" charset="0"/>
              </a:rPr>
              <a:t>we…?</a:t>
            </a:r>
          </a:p>
        </p:txBody>
      </p:sp>
      <p:sp>
        <p:nvSpPr>
          <p:cNvPr id="16" name="What is innovation?:">
            <a:extLst>
              <a:ext uri="{FF2B5EF4-FFF2-40B4-BE49-F238E27FC236}">
                <a16:creationId xmlns:a16="http://schemas.microsoft.com/office/drawing/2014/main" id="{07C64590-CC38-EC4D-88E6-5C87C1072C22}"/>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7" name="Shape 1786">
            <a:extLst>
              <a:ext uri="{FF2B5EF4-FFF2-40B4-BE49-F238E27FC236}">
                <a16:creationId xmlns:a16="http://schemas.microsoft.com/office/drawing/2014/main" id="{9CFF27D6-7FD0-824E-9413-0CBA3BB8345B}"/>
              </a:ext>
            </a:extLst>
          </p:cNvPr>
          <p:cNvSpPr txBox="1"/>
          <p:nvPr/>
        </p:nvSpPr>
        <p:spPr>
          <a:xfrm>
            <a:off x="4448752" y="4830733"/>
            <a:ext cx="1968826" cy="919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ctr">
              <a:spcBef>
                <a:spcPts val="1600"/>
              </a:spcBef>
              <a:defRPr sz="2400">
                <a:solidFill>
                  <a:srgbClr val="3DA8AA"/>
                </a:solidFill>
                <a:latin typeface="Chivo"/>
                <a:ea typeface="Chivo"/>
                <a:cs typeface="Chivo"/>
                <a:sym typeface="Chivo"/>
              </a:defRPr>
            </a:lvl1pPr>
          </a:lstStyle>
          <a:p>
            <a:r>
              <a:rPr dirty="0">
                <a:solidFill>
                  <a:schemeClr val="tx1"/>
                </a:solidFill>
                <a:latin typeface="Helvetica" pitchFamily="2" charset="0"/>
              </a:rPr>
              <a:t>Open-ended potential</a:t>
            </a:r>
          </a:p>
        </p:txBody>
      </p:sp>
      <p:sp>
        <p:nvSpPr>
          <p:cNvPr id="19" name="Shape 1795">
            <a:extLst>
              <a:ext uri="{FF2B5EF4-FFF2-40B4-BE49-F238E27FC236}">
                <a16:creationId xmlns:a16="http://schemas.microsoft.com/office/drawing/2014/main" id="{89A8374D-5CD1-BF42-A7FF-5E9866B852E3}"/>
              </a:ext>
            </a:extLst>
          </p:cNvPr>
          <p:cNvSpPr txBox="1"/>
          <p:nvPr/>
        </p:nvSpPr>
        <p:spPr>
          <a:xfrm>
            <a:off x="2351775" y="4830736"/>
            <a:ext cx="1968837" cy="919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1" tIns="91421" rIns="91421" bIns="91421" numCol="1" anchor="t">
            <a:spAutoFit/>
          </a:bodyPr>
          <a:lstStyle>
            <a:lvl1pPr algn="ctr">
              <a:spcBef>
                <a:spcPts val="1600"/>
              </a:spcBef>
              <a:defRPr sz="2400">
                <a:solidFill>
                  <a:srgbClr val="3DA8AA"/>
                </a:solidFill>
                <a:latin typeface="Chivo"/>
                <a:ea typeface="Chivo"/>
                <a:cs typeface="Chivo"/>
                <a:sym typeface="Chivo"/>
              </a:defRPr>
            </a:lvl1pPr>
          </a:lstStyle>
          <a:p>
            <a:r>
              <a:rPr dirty="0">
                <a:solidFill>
                  <a:srgbClr val="FAA619"/>
                </a:solidFill>
                <a:latin typeface="Helvetica" pitchFamily="2" charset="0"/>
              </a:rPr>
              <a:t>Action/goal oriented</a:t>
            </a:r>
          </a:p>
        </p:txBody>
      </p:sp>
      <p:cxnSp>
        <p:nvCxnSpPr>
          <p:cNvPr id="20" name="Straight Arrow Connector 19">
            <a:extLst>
              <a:ext uri="{FF2B5EF4-FFF2-40B4-BE49-F238E27FC236}">
                <a16:creationId xmlns:a16="http://schemas.microsoft.com/office/drawing/2014/main" id="{F372E01B-0C1C-4842-A4FF-5B8091BDD724}"/>
              </a:ext>
            </a:extLst>
          </p:cNvPr>
          <p:cNvCxnSpPr>
            <a:cxnSpLocks/>
          </p:cNvCxnSpPr>
          <p:nvPr/>
        </p:nvCxnSpPr>
        <p:spPr>
          <a:xfrm flipV="1">
            <a:off x="5433164" y="3922999"/>
            <a:ext cx="0" cy="907735"/>
          </a:xfrm>
          <a:prstGeom prst="straightConnector1">
            <a:avLst/>
          </a:prstGeom>
          <a:noFill/>
          <a:ln w="381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6843B90B-6607-EF4D-98D8-69699761CBBD}"/>
              </a:ext>
            </a:extLst>
          </p:cNvPr>
          <p:cNvCxnSpPr>
            <a:cxnSpLocks/>
          </p:cNvCxnSpPr>
          <p:nvPr/>
        </p:nvCxnSpPr>
        <p:spPr>
          <a:xfrm flipV="1">
            <a:off x="3336193" y="3922999"/>
            <a:ext cx="0" cy="907735"/>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22390881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Shape 1779"/>
          <p:cNvSpPr/>
          <p:nvPr/>
        </p:nvSpPr>
        <p:spPr>
          <a:xfrm flipH="1">
            <a:off x="2264847" y="788171"/>
            <a:ext cx="4" cy="5417707"/>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310" name="Shape 1786"/>
          <p:cNvSpPr txBox="1"/>
          <p:nvPr/>
        </p:nvSpPr>
        <p:spPr>
          <a:xfrm>
            <a:off x="4448752" y="4830733"/>
            <a:ext cx="1968826" cy="919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gn="ctr">
              <a:spcBef>
                <a:spcPts val="1600"/>
              </a:spcBef>
              <a:defRPr sz="2400">
                <a:solidFill>
                  <a:srgbClr val="3DA8AA"/>
                </a:solidFill>
                <a:latin typeface="Chivo"/>
                <a:ea typeface="Chivo"/>
                <a:cs typeface="Chivo"/>
                <a:sym typeface="Chivo"/>
              </a:defRPr>
            </a:lvl1pPr>
          </a:lstStyle>
          <a:p>
            <a:r>
              <a:rPr dirty="0">
                <a:solidFill>
                  <a:schemeClr val="accent4"/>
                </a:solidFill>
                <a:latin typeface="Helvetica" pitchFamily="2" charset="0"/>
              </a:rPr>
              <a:t>Open-ended potential</a:t>
            </a:r>
          </a:p>
        </p:txBody>
      </p:sp>
      <p:sp>
        <p:nvSpPr>
          <p:cNvPr id="1314" name="Shape 1790"/>
          <p:cNvSpPr txBox="1"/>
          <p:nvPr/>
        </p:nvSpPr>
        <p:spPr>
          <a:xfrm>
            <a:off x="6545717" y="4830736"/>
            <a:ext cx="1968837" cy="919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1" tIns="91421" rIns="91421" bIns="91421" numCol="1" anchor="t">
            <a:spAutoFit/>
          </a:bodyPr>
          <a:lstStyle/>
          <a:p>
            <a:pPr algn="ctr">
              <a:spcBef>
                <a:spcPts val="1600"/>
              </a:spcBef>
              <a:defRPr sz="2400" spc="-80">
                <a:solidFill>
                  <a:srgbClr val="FFA900"/>
                </a:solidFill>
                <a:latin typeface="Chivo"/>
                <a:ea typeface="Chivo"/>
                <a:cs typeface="Chivo"/>
                <a:sym typeface="Chivo"/>
              </a:defRPr>
            </a:pPr>
            <a:r>
              <a:rPr dirty="0">
                <a:solidFill>
                  <a:srgbClr val="FFFFFF"/>
                </a:solidFill>
                <a:latin typeface="Helvetica" pitchFamily="2" charset="0"/>
              </a:rPr>
              <a:t>Collaborative</a:t>
            </a:r>
            <a:r>
              <a:rPr spc="0" dirty="0">
                <a:solidFill>
                  <a:srgbClr val="FFFFFF"/>
                </a:solidFill>
                <a:latin typeface="Helvetica" pitchFamily="2" charset="0"/>
              </a:rPr>
              <a:t> </a:t>
            </a:r>
            <a:r>
              <a:rPr lang="en-US" dirty="0">
                <a:solidFill>
                  <a:srgbClr val="FFFFFF"/>
                </a:solidFill>
                <a:latin typeface="Helvetica" pitchFamily="2" charset="0"/>
              </a:rPr>
              <a:t>+</a:t>
            </a:r>
            <a:r>
              <a:rPr spc="0" dirty="0">
                <a:solidFill>
                  <a:srgbClr val="FFFFFF"/>
                </a:solidFill>
                <a:latin typeface="Helvetica" pitchFamily="2" charset="0"/>
              </a:rPr>
              <a:t> inviting</a:t>
            </a:r>
          </a:p>
        </p:txBody>
      </p:sp>
      <p:sp>
        <p:nvSpPr>
          <p:cNvPr id="1319" name="Shape 1795"/>
          <p:cNvSpPr txBox="1"/>
          <p:nvPr/>
        </p:nvSpPr>
        <p:spPr>
          <a:xfrm>
            <a:off x="2351775" y="4830736"/>
            <a:ext cx="1968837" cy="919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1" tIns="91421" rIns="91421" bIns="91421" numCol="1" anchor="t">
            <a:spAutoFit/>
          </a:bodyPr>
          <a:lstStyle>
            <a:lvl1pPr algn="ctr">
              <a:spcBef>
                <a:spcPts val="1600"/>
              </a:spcBef>
              <a:defRPr sz="2400">
                <a:solidFill>
                  <a:srgbClr val="3DA8AA"/>
                </a:solidFill>
                <a:latin typeface="Chivo"/>
                <a:ea typeface="Chivo"/>
                <a:cs typeface="Chivo"/>
                <a:sym typeface="Chivo"/>
              </a:defRPr>
            </a:lvl1pPr>
          </a:lstStyle>
          <a:p>
            <a:r>
              <a:rPr dirty="0">
                <a:solidFill>
                  <a:schemeClr val="accent4"/>
                </a:solidFill>
                <a:latin typeface="Helvetica" pitchFamily="2" charset="0"/>
              </a:rPr>
              <a:t>Action/goal oriented</a:t>
            </a:r>
          </a:p>
        </p:txBody>
      </p:sp>
      <p:sp>
        <p:nvSpPr>
          <p:cNvPr id="1321" name="Shape 1766"/>
          <p:cNvSpPr txBox="1">
            <a:spLocks noGrp="1"/>
          </p:cNvSpPr>
          <p:nvPr>
            <p:ph type="title"/>
          </p:nvPr>
        </p:nvSpPr>
        <p:spPr>
          <a:xfrm>
            <a:off x="2455198" y="622975"/>
            <a:ext cx="6317404" cy="1712231"/>
          </a:xfrm>
          <a:prstGeom prst="rect">
            <a:avLst/>
          </a:prstGeom>
        </p:spPr>
        <p:txBody>
          <a:bodyPr/>
          <a:lstStyle/>
          <a:p>
            <a:pPr>
              <a:defRPr sz="3600" b="1">
                <a:solidFill>
                  <a:schemeClr val="accent4"/>
                </a:solidFill>
                <a:latin typeface="+mj-lt"/>
                <a:ea typeface="+mj-ea"/>
                <a:cs typeface="+mj-cs"/>
                <a:sym typeface="Helvetica"/>
              </a:defRPr>
            </a:pPr>
            <a:r>
              <a:rPr lang="en-US" sz="3600" b="1" dirty="0">
                <a:solidFill>
                  <a:schemeClr val="tx1"/>
                </a:solidFill>
                <a:sym typeface="Helvetica"/>
              </a:rPr>
              <a:t>Articulating Insights as Questions for Ideation</a:t>
            </a:r>
            <a:endParaRPr sz="1800" dirty="0"/>
          </a:p>
        </p:txBody>
      </p:sp>
      <p:sp>
        <p:nvSpPr>
          <p:cNvPr id="20" name="Shape 1758">
            <a:extLst>
              <a:ext uri="{FF2B5EF4-FFF2-40B4-BE49-F238E27FC236}">
                <a16:creationId xmlns:a16="http://schemas.microsoft.com/office/drawing/2014/main" id="{72BB4AFA-E25D-204E-B912-7B40069EEE93}"/>
              </a:ext>
            </a:extLst>
          </p:cNvPr>
          <p:cNvSpPr txBox="1"/>
          <p:nvPr/>
        </p:nvSpPr>
        <p:spPr>
          <a:xfrm>
            <a:off x="2455195" y="2934991"/>
            <a:ext cx="6471230" cy="988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nSpc>
                <a:spcPts val="6200"/>
              </a:lnSpc>
              <a:defRPr sz="6000" b="1" spc="-100">
                <a:solidFill>
                  <a:srgbClr val="FFFFFF"/>
                </a:solidFill>
                <a:latin typeface="Chivo Black"/>
                <a:ea typeface="Chivo Black"/>
                <a:cs typeface="Chivo Black"/>
                <a:sym typeface="Chivo Black"/>
              </a:defRPr>
            </a:lvl1pPr>
          </a:lstStyle>
          <a:p>
            <a:r>
              <a:rPr dirty="0">
                <a:solidFill>
                  <a:schemeClr val="accent4"/>
                </a:solidFill>
                <a:latin typeface="Helvetica" pitchFamily="2" charset="0"/>
              </a:rPr>
              <a:t>How might </a:t>
            </a:r>
            <a:r>
              <a:rPr dirty="0">
                <a:latin typeface="Helvetica" pitchFamily="2" charset="0"/>
              </a:rPr>
              <a:t>we…?</a:t>
            </a:r>
          </a:p>
        </p:txBody>
      </p:sp>
      <p:sp>
        <p:nvSpPr>
          <p:cNvPr id="21" name="What is innovation?:">
            <a:extLst>
              <a:ext uri="{FF2B5EF4-FFF2-40B4-BE49-F238E27FC236}">
                <a16:creationId xmlns:a16="http://schemas.microsoft.com/office/drawing/2014/main" id="{0731C481-229D-4343-9A61-D601B0707D49}"/>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cxnSp>
        <p:nvCxnSpPr>
          <p:cNvPr id="22" name="Straight Arrow Connector 21">
            <a:extLst>
              <a:ext uri="{FF2B5EF4-FFF2-40B4-BE49-F238E27FC236}">
                <a16:creationId xmlns:a16="http://schemas.microsoft.com/office/drawing/2014/main" id="{E888E1A2-C5AD-C94D-A7A1-11D4F1CB5288}"/>
              </a:ext>
            </a:extLst>
          </p:cNvPr>
          <p:cNvCxnSpPr>
            <a:cxnSpLocks/>
          </p:cNvCxnSpPr>
          <p:nvPr/>
        </p:nvCxnSpPr>
        <p:spPr>
          <a:xfrm flipV="1">
            <a:off x="5433164" y="3922999"/>
            <a:ext cx="0" cy="907735"/>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E042B8C3-E6DD-B64D-BA2B-04AA431D0473}"/>
              </a:ext>
            </a:extLst>
          </p:cNvPr>
          <p:cNvCxnSpPr>
            <a:cxnSpLocks/>
          </p:cNvCxnSpPr>
          <p:nvPr/>
        </p:nvCxnSpPr>
        <p:spPr>
          <a:xfrm flipV="1">
            <a:off x="3336193" y="3922999"/>
            <a:ext cx="0" cy="907735"/>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6419043E-A886-5A4A-AFC3-C670177DBBAC}"/>
              </a:ext>
            </a:extLst>
          </p:cNvPr>
          <p:cNvCxnSpPr>
            <a:cxnSpLocks/>
          </p:cNvCxnSpPr>
          <p:nvPr/>
        </p:nvCxnSpPr>
        <p:spPr>
          <a:xfrm flipV="1">
            <a:off x="7530135" y="3922999"/>
            <a:ext cx="0" cy="907735"/>
          </a:xfrm>
          <a:prstGeom prst="straightConnector1">
            <a:avLst/>
          </a:prstGeom>
          <a:noFill/>
          <a:ln w="3810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31478035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4" name="Shape 1779"/>
          <p:cNvSpPr/>
          <p:nvPr/>
        </p:nvSpPr>
        <p:spPr>
          <a:xfrm flipH="1">
            <a:off x="2264847" y="788171"/>
            <a:ext cx="4" cy="5417707"/>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321" name="Shape 1766"/>
          <p:cNvSpPr txBox="1">
            <a:spLocks noGrp="1"/>
          </p:cNvSpPr>
          <p:nvPr>
            <p:ph type="title"/>
          </p:nvPr>
        </p:nvSpPr>
        <p:spPr>
          <a:xfrm>
            <a:off x="2455198" y="622975"/>
            <a:ext cx="6317404" cy="1712231"/>
          </a:xfrm>
          <a:prstGeom prst="rect">
            <a:avLst/>
          </a:prstGeom>
        </p:spPr>
        <p:txBody>
          <a:bodyPr/>
          <a:lstStyle/>
          <a:p>
            <a:pPr>
              <a:defRPr sz="3600" b="1">
                <a:solidFill>
                  <a:schemeClr val="accent4"/>
                </a:solidFill>
                <a:latin typeface="+mj-lt"/>
                <a:ea typeface="+mj-ea"/>
                <a:cs typeface="+mj-cs"/>
                <a:sym typeface="Helvetica"/>
              </a:defRPr>
            </a:pPr>
            <a:r>
              <a:rPr lang="en-US" sz="3600" b="1" dirty="0">
                <a:solidFill>
                  <a:schemeClr val="tx1"/>
                </a:solidFill>
                <a:sym typeface="Helvetica"/>
              </a:rPr>
              <a:t>Articulating Insights as Questions for Ideation</a:t>
            </a:r>
            <a:endParaRPr sz="1800" dirty="0"/>
          </a:p>
        </p:txBody>
      </p:sp>
      <p:sp>
        <p:nvSpPr>
          <p:cNvPr id="20" name="Shape 1758">
            <a:extLst>
              <a:ext uri="{FF2B5EF4-FFF2-40B4-BE49-F238E27FC236}">
                <a16:creationId xmlns:a16="http://schemas.microsoft.com/office/drawing/2014/main" id="{72BB4AFA-E25D-204E-B912-7B40069EEE93}"/>
              </a:ext>
            </a:extLst>
          </p:cNvPr>
          <p:cNvSpPr txBox="1"/>
          <p:nvPr/>
        </p:nvSpPr>
        <p:spPr>
          <a:xfrm>
            <a:off x="2455195" y="2934991"/>
            <a:ext cx="6471230" cy="9880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lnSpc>
                <a:spcPts val="6200"/>
              </a:lnSpc>
              <a:defRPr sz="6000" b="1" spc="-100">
                <a:solidFill>
                  <a:srgbClr val="FFFFFF"/>
                </a:solidFill>
                <a:latin typeface="Chivo Black"/>
                <a:ea typeface="Chivo Black"/>
                <a:cs typeface="Chivo Black"/>
                <a:sym typeface="Chivo Black"/>
              </a:defRPr>
            </a:lvl1pPr>
          </a:lstStyle>
          <a:p>
            <a:r>
              <a:rPr dirty="0">
                <a:solidFill>
                  <a:srgbClr val="FAA619"/>
                </a:solidFill>
                <a:latin typeface="Helvetica" pitchFamily="2" charset="0"/>
              </a:rPr>
              <a:t>How might we…?</a:t>
            </a:r>
          </a:p>
        </p:txBody>
      </p:sp>
      <p:sp>
        <p:nvSpPr>
          <p:cNvPr id="21" name="What is innovation?:">
            <a:extLst>
              <a:ext uri="{FF2B5EF4-FFF2-40B4-BE49-F238E27FC236}">
                <a16:creationId xmlns:a16="http://schemas.microsoft.com/office/drawing/2014/main" id="{0731C481-229D-4343-9A61-D601B0707D49}"/>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12" name="TextBox 11">
            <a:extLst>
              <a:ext uri="{FF2B5EF4-FFF2-40B4-BE49-F238E27FC236}">
                <a16:creationId xmlns:a16="http://schemas.microsoft.com/office/drawing/2014/main" id="{8EF9EC2A-0320-0747-8D21-59BE483C72CF}"/>
              </a:ext>
            </a:extLst>
          </p:cNvPr>
          <p:cNvSpPr txBox="1"/>
          <p:nvPr/>
        </p:nvSpPr>
        <p:spPr>
          <a:xfrm>
            <a:off x="2455198" y="4633550"/>
            <a:ext cx="58791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a:buClr>
                <a:srgbClr val="0098A2"/>
              </a:buClr>
            </a:pPr>
            <a:r>
              <a:rPr lang="en-US" sz="2800" dirty="0">
                <a:solidFill>
                  <a:srgbClr val="CCCCCC"/>
                </a:solidFill>
                <a:latin typeface="Helvetica" pitchFamily="2" charset="0"/>
              </a:rPr>
              <a:t>[Good question—let’s brainstorm!]</a:t>
            </a:r>
          </a:p>
        </p:txBody>
      </p:sp>
    </p:spTree>
    <p:extLst>
      <p:ext uri="{BB962C8B-B14F-4D97-AF65-F5344CB8AC3E}">
        <p14:creationId xmlns:p14="http://schemas.microsoft.com/office/powerpoint/2010/main" val="406010142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Envisioning: Ideation Sess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lang="en-US" dirty="0">
              <a:solidFill>
                <a:srgbClr val="000000"/>
              </a:solidFil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Ideation</a:t>
            </a:r>
            <a:r>
              <a:rPr dirty="0"/>
              <a:t> </a:t>
            </a:r>
            <a:r>
              <a:rPr lang="en-US" dirty="0"/>
              <a:t>Process</a:t>
            </a:r>
            <a:endParaRPr dirty="0"/>
          </a:p>
        </p:txBody>
      </p:sp>
      <p:pic>
        <p:nvPicPr>
          <p:cNvPr id="45" name="Picture 44" descr="A screenshot of a cell phone&#10;&#10;Description automatically generated">
            <a:extLst>
              <a:ext uri="{FF2B5EF4-FFF2-40B4-BE49-F238E27FC236}">
                <a16:creationId xmlns:a16="http://schemas.microsoft.com/office/drawing/2014/main" id="{0B277337-B326-8F4B-8B63-8D61FBCD4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074" y="1574491"/>
            <a:ext cx="6161395" cy="4621047"/>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Envisioning: Ideation Sess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lang="en-US" dirty="0">
              <a:solidFill>
                <a:srgbClr val="000000"/>
              </a:solidFil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Ideation Process</a:t>
            </a:r>
            <a:endParaRPr dirty="0"/>
          </a:p>
        </p:txBody>
      </p:sp>
      <p:pic>
        <p:nvPicPr>
          <p:cNvPr id="45" name="Picture 44" descr="A screenshot of a cell phone&#10;&#10;Description automatically generated">
            <a:extLst>
              <a:ext uri="{FF2B5EF4-FFF2-40B4-BE49-F238E27FC236}">
                <a16:creationId xmlns:a16="http://schemas.microsoft.com/office/drawing/2014/main" id="{0B277337-B326-8F4B-8B63-8D61FBCD4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074" y="1574491"/>
            <a:ext cx="6161395" cy="4621047"/>
          </a:xfrm>
          <a:prstGeom prst="rect">
            <a:avLst/>
          </a:prstGeom>
        </p:spPr>
      </p:pic>
      <p:sp>
        <p:nvSpPr>
          <p:cNvPr id="2" name="Rectangle 1">
            <a:extLst>
              <a:ext uri="{FF2B5EF4-FFF2-40B4-BE49-F238E27FC236}">
                <a16:creationId xmlns:a16="http://schemas.microsoft.com/office/drawing/2014/main" id="{F6F2B453-FF9C-3A44-81C0-6351871BC4AC}"/>
              </a:ext>
            </a:extLst>
          </p:cNvPr>
          <p:cNvSpPr/>
          <p:nvPr/>
        </p:nvSpPr>
        <p:spPr>
          <a:xfrm>
            <a:off x="4939747" y="2397407"/>
            <a:ext cx="1077156" cy="55132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6F5EC"/>
                </a:solidFill>
                <a:effectLst/>
                <a:uFillTx/>
                <a:latin typeface="Arial"/>
                <a:ea typeface="Arial"/>
                <a:cs typeface="Arial"/>
                <a:sym typeface="Arial"/>
              </a:rPr>
              <a:t>HMW Question #1 </a:t>
            </a:r>
          </a:p>
        </p:txBody>
      </p:sp>
      <p:sp>
        <p:nvSpPr>
          <p:cNvPr id="8" name="Rectangle 7">
            <a:extLst>
              <a:ext uri="{FF2B5EF4-FFF2-40B4-BE49-F238E27FC236}">
                <a16:creationId xmlns:a16="http://schemas.microsoft.com/office/drawing/2014/main" id="{32CB21B3-C7D1-8844-A581-8F09DC462B17}"/>
              </a:ext>
            </a:extLst>
          </p:cNvPr>
          <p:cNvSpPr/>
          <p:nvPr/>
        </p:nvSpPr>
        <p:spPr>
          <a:xfrm>
            <a:off x="6169833" y="2411462"/>
            <a:ext cx="1077156" cy="52321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solidFill>
                  <a:srgbClr val="F6F5EC"/>
                </a:solidFill>
              </a:rPr>
              <a:t>HMW Question #2 </a:t>
            </a:r>
          </a:p>
        </p:txBody>
      </p:sp>
      <p:sp>
        <p:nvSpPr>
          <p:cNvPr id="9" name="Rectangle 8">
            <a:extLst>
              <a:ext uri="{FF2B5EF4-FFF2-40B4-BE49-F238E27FC236}">
                <a16:creationId xmlns:a16="http://schemas.microsoft.com/office/drawing/2014/main" id="{E3AEFC30-6914-2844-B6B3-3478C41524FE}"/>
              </a:ext>
            </a:extLst>
          </p:cNvPr>
          <p:cNvSpPr/>
          <p:nvPr/>
        </p:nvSpPr>
        <p:spPr>
          <a:xfrm>
            <a:off x="7399918" y="2411461"/>
            <a:ext cx="1077156" cy="52321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solidFill>
                  <a:srgbClr val="F6F5EC"/>
                </a:solidFill>
              </a:rPr>
              <a:t>HMW Question #3</a:t>
            </a:r>
            <a:endParaRPr kumimoji="0" lang="en-US" sz="1400" b="0" i="0" u="none" strike="noStrike" cap="none" spc="0" normalizeH="0" baseline="0" dirty="0">
              <a:ln>
                <a:noFill/>
              </a:ln>
              <a:solidFill>
                <a:srgbClr val="F6F5EC"/>
              </a:solidFill>
              <a:effectLst/>
              <a:uFillTx/>
              <a:sym typeface="Arial"/>
            </a:endParaRPr>
          </a:p>
        </p:txBody>
      </p:sp>
    </p:spTree>
    <p:extLst>
      <p:ext uri="{BB962C8B-B14F-4D97-AF65-F5344CB8AC3E}">
        <p14:creationId xmlns:p14="http://schemas.microsoft.com/office/powerpoint/2010/main" val="380182712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Envisioning: Ideation Sess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Idea Generation</a:t>
            </a:r>
            <a:endParaRPr lang="en-US" dirty="0">
              <a:solidFill>
                <a:srgbClr val="000000"/>
              </a:solidFil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Ideation Process</a:t>
            </a:r>
            <a:endParaRPr dirty="0"/>
          </a:p>
        </p:txBody>
      </p:sp>
      <p:pic>
        <p:nvPicPr>
          <p:cNvPr id="45" name="Picture 44" descr="A screenshot of a cell phone&#10;&#10;Description automatically generated">
            <a:extLst>
              <a:ext uri="{FF2B5EF4-FFF2-40B4-BE49-F238E27FC236}">
                <a16:creationId xmlns:a16="http://schemas.microsoft.com/office/drawing/2014/main" id="{0B277337-B326-8F4B-8B63-8D61FBCD4A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074" y="1574491"/>
            <a:ext cx="6161395" cy="4621047"/>
          </a:xfrm>
          <a:prstGeom prst="rect">
            <a:avLst/>
          </a:prstGeom>
        </p:spPr>
      </p:pic>
      <p:sp>
        <p:nvSpPr>
          <p:cNvPr id="2" name="Rectangle 1">
            <a:extLst>
              <a:ext uri="{FF2B5EF4-FFF2-40B4-BE49-F238E27FC236}">
                <a16:creationId xmlns:a16="http://schemas.microsoft.com/office/drawing/2014/main" id="{F6F2B453-FF9C-3A44-81C0-6351871BC4AC}"/>
              </a:ext>
            </a:extLst>
          </p:cNvPr>
          <p:cNvSpPr/>
          <p:nvPr/>
        </p:nvSpPr>
        <p:spPr>
          <a:xfrm>
            <a:off x="4939747" y="2397407"/>
            <a:ext cx="1077156" cy="55132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6F5EC"/>
                </a:solidFill>
                <a:effectLst/>
                <a:uFillTx/>
                <a:latin typeface="Arial"/>
                <a:ea typeface="Arial"/>
                <a:cs typeface="Arial"/>
                <a:sym typeface="Arial"/>
              </a:rPr>
              <a:t>HMW Question #1 </a:t>
            </a:r>
          </a:p>
        </p:txBody>
      </p:sp>
      <p:sp>
        <p:nvSpPr>
          <p:cNvPr id="8" name="Rectangle 7">
            <a:extLst>
              <a:ext uri="{FF2B5EF4-FFF2-40B4-BE49-F238E27FC236}">
                <a16:creationId xmlns:a16="http://schemas.microsoft.com/office/drawing/2014/main" id="{32CB21B3-C7D1-8844-A581-8F09DC462B17}"/>
              </a:ext>
            </a:extLst>
          </p:cNvPr>
          <p:cNvSpPr/>
          <p:nvPr/>
        </p:nvSpPr>
        <p:spPr>
          <a:xfrm>
            <a:off x="6169833" y="2411462"/>
            <a:ext cx="1077156" cy="52321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solidFill>
                  <a:srgbClr val="F6F5EC"/>
                </a:solidFill>
              </a:rPr>
              <a:t>HMW Question #2 </a:t>
            </a:r>
          </a:p>
        </p:txBody>
      </p:sp>
      <p:sp>
        <p:nvSpPr>
          <p:cNvPr id="9" name="Rectangle 8">
            <a:extLst>
              <a:ext uri="{FF2B5EF4-FFF2-40B4-BE49-F238E27FC236}">
                <a16:creationId xmlns:a16="http://schemas.microsoft.com/office/drawing/2014/main" id="{E3AEFC30-6914-2844-B6B3-3478C41524FE}"/>
              </a:ext>
            </a:extLst>
          </p:cNvPr>
          <p:cNvSpPr/>
          <p:nvPr/>
        </p:nvSpPr>
        <p:spPr>
          <a:xfrm>
            <a:off x="7399918" y="2411461"/>
            <a:ext cx="1077156" cy="523218"/>
          </a:xfrm>
          <a:prstGeom prst="rect">
            <a:avLst/>
          </a:prstGeom>
          <a:solidFill>
            <a:srgbClr val="0098A2"/>
          </a:solidFill>
          <a:ln w="25400" cap="flat">
            <a:solidFill>
              <a:srgbClr val="0098A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solidFill>
                  <a:srgbClr val="F6F5EC"/>
                </a:solidFill>
              </a:rPr>
              <a:t>HMW Question #3</a:t>
            </a:r>
            <a:endParaRPr kumimoji="0" lang="en-US" sz="1400" b="0" i="0" u="none" strike="noStrike" cap="none" spc="0" normalizeH="0" baseline="0" dirty="0">
              <a:ln>
                <a:noFill/>
              </a:ln>
              <a:solidFill>
                <a:srgbClr val="F6F5EC"/>
              </a:solidFill>
              <a:effectLst/>
              <a:uFillTx/>
              <a:sym typeface="Arial"/>
            </a:endParaRPr>
          </a:p>
        </p:txBody>
      </p:sp>
      <p:grpSp>
        <p:nvGrpSpPr>
          <p:cNvPr id="4" name="Group 3">
            <a:extLst>
              <a:ext uri="{FF2B5EF4-FFF2-40B4-BE49-F238E27FC236}">
                <a16:creationId xmlns:a16="http://schemas.microsoft.com/office/drawing/2014/main" id="{0C82BAA4-5340-5F48-B2A4-9B7A400DFF5E}"/>
              </a:ext>
            </a:extLst>
          </p:cNvPr>
          <p:cNvGrpSpPr/>
          <p:nvPr/>
        </p:nvGrpSpPr>
        <p:grpSpPr>
          <a:xfrm>
            <a:off x="4963573" y="3086876"/>
            <a:ext cx="3513727" cy="827604"/>
            <a:chOff x="4963573" y="3086876"/>
            <a:chExt cx="3513727" cy="827604"/>
          </a:xfrm>
        </p:grpSpPr>
        <p:sp>
          <p:nvSpPr>
            <p:cNvPr id="3" name="Rectangle 2">
              <a:extLst>
                <a:ext uri="{FF2B5EF4-FFF2-40B4-BE49-F238E27FC236}">
                  <a16:creationId xmlns:a16="http://schemas.microsoft.com/office/drawing/2014/main" id="{DA82F7FE-AB74-F44B-B0AC-D84514040C0C}"/>
                </a:ext>
              </a:extLst>
            </p:cNvPr>
            <p:cNvSpPr/>
            <p:nvPr/>
          </p:nvSpPr>
          <p:spPr>
            <a:xfrm rot="21291586">
              <a:off x="5696391"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2" name="Rectangle 11">
              <a:extLst>
                <a:ext uri="{FF2B5EF4-FFF2-40B4-BE49-F238E27FC236}">
                  <a16:creationId xmlns:a16="http://schemas.microsoft.com/office/drawing/2014/main" id="{2992C106-8D8B-CA48-8CB3-62E4BC2308A3}"/>
                </a:ext>
              </a:extLst>
            </p:cNvPr>
            <p:cNvSpPr/>
            <p:nvPr/>
          </p:nvSpPr>
          <p:spPr>
            <a:xfrm rot="572925">
              <a:off x="5327872"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3" name="Rectangle 12">
              <a:extLst>
                <a:ext uri="{FF2B5EF4-FFF2-40B4-BE49-F238E27FC236}">
                  <a16:creationId xmlns:a16="http://schemas.microsoft.com/office/drawing/2014/main" id="{166862E8-5FD4-4941-ADA7-EF5196872E00}"/>
                </a:ext>
              </a:extLst>
            </p:cNvPr>
            <p:cNvSpPr/>
            <p:nvPr/>
          </p:nvSpPr>
          <p:spPr>
            <a:xfrm rot="21022271">
              <a:off x="4963573"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5" name="Rectangle 14">
              <a:extLst>
                <a:ext uri="{FF2B5EF4-FFF2-40B4-BE49-F238E27FC236}">
                  <a16:creationId xmlns:a16="http://schemas.microsoft.com/office/drawing/2014/main" id="{1857CD2C-0CED-F344-9957-834F05224647}"/>
                </a:ext>
              </a:extLst>
            </p:cNvPr>
            <p:cNvSpPr/>
            <p:nvPr/>
          </p:nvSpPr>
          <p:spPr>
            <a:xfrm rot="572925">
              <a:off x="6734499"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 name="Rectangle 15">
              <a:extLst>
                <a:ext uri="{FF2B5EF4-FFF2-40B4-BE49-F238E27FC236}">
                  <a16:creationId xmlns:a16="http://schemas.microsoft.com/office/drawing/2014/main" id="{1E817580-00D8-0F48-A4DE-6198AA33DA1E}"/>
                </a:ext>
              </a:extLst>
            </p:cNvPr>
            <p:cNvSpPr/>
            <p:nvPr/>
          </p:nvSpPr>
          <p:spPr>
            <a:xfrm rot="21022271">
              <a:off x="6370200"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7" name="Rectangle 16">
              <a:extLst>
                <a:ext uri="{FF2B5EF4-FFF2-40B4-BE49-F238E27FC236}">
                  <a16:creationId xmlns:a16="http://schemas.microsoft.com/office/drawing/2014/main" id="{D169549E-C063-C64D-9482-17A1C8357E3D}"/>
                </a:ext>
              </a:extLst>
            </p:cNvPr>
            <p:cNvSpPr/>
            <p:nvPr/>
          </p:nvSpPr>
          <p:spPr>
            <a:xfrm rot="21291586">
              <a:off x="8166215"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8" name="Rectangle 17">
              <a:extLst>
                <a:ext uri="{FF2B5EF4-FFF2-40B4-BE49-F238E27FC236}">
                  <a16:creationId xmlns:a16="http://schemas.microsoft.com/office/drawing/2014/main" id="{0BA386A4-8C7B-B44A-8F58-9E7FB30C26F9}"/>
                </a:ext>
              </a:extLst>
            </p:cNvPr>
            <p:cNvSpPr/>
            <p:nvPr/>
          </p:nvSpPr>
          <p:spPr>
            <a:xfrm rot="572925">
              <a:off x="7797696"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9" name="Rectangle 18">
              <a:extLst>
                <a:ext uri="{FF2B5EF4-FFF2-40B4-BE49-F238E27FC236}">
                  <a16:creationId xmlns:a16="http://schemas.microsoft.com/office/drawing/2014/main" id="{D55A4FC0-4678-5B43-AA9A-CF6E06322B6F}"/>
                </a:ext>
              </a:extLst>
            </p:cNvPr>
            <p:cNvSpPr/>
            <p:nvPr/>
          </p:nvSpPr>
          <p:spPr>
            <a:xfrm rot="21022271">
              <a:off x="7433397"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0" name="Rectangle 19">
              <a:extLst>
                <a:ext uri="{FF2B5EF4-FFF2-40B4-BE49-F238E27FC236}">
                  <a16:creationId xmlns:a16="http://schemas.microsoft.com/office/drawing/2014/main" id="{FD50551C-86E4-DA45-97C1-2EB22FB342FA}"/>
                </a:ext>
              </a:extLst>
            </p:cNvPr>
            <p:cNvSpPr/>
            <p:nvPr/>
          </p:nvSpPr>
          <p:spPr>
            <a:xfrm rot="572925">
              <a:off x="7978837"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1" name="Rectangle 20">
              <a:extLst>
                <a:ext uri="{FF2B5EF4-FFF2-40B4-BE49-F238E27FC236}">
                  <a16:creationId xmlns:a16="http://schemas.microsoft.com/office/drawing/2014/main" id="{ED282BC8-763F-E84B-AC92-1752DE04132B}"/>
                </a:ext>
              </a:extLst>
            </p:cNvPr>
            <p:cNvSpPr/>
            <p:nvPr/>
          </p:nvSpPr>
          <p:spPr>
            <a:xfrm rot="21022271">
              <a:off x="7614538"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2" name="Rectangle 21">
              <a:extLst>
                <a:ext uri="{FF2B5EF4-FFF2-40B4-BE49-F238E27FC236}">
                  <a16:creationId xmlns:a16="http://schemas.microsoft.com/office/drawing/2014/main" id="{036A8C7F-B3C3-034B-945F-B1065CBC6333}"/>
                </a:ext>
              </a:extLst>
            </p:cNvPr>
            <p:cNvSpPr/>
            <p:nvPr/>
          </p:nvSpPr>
          <p:spPr>
            <a:xfrm rot="21291586">
              <a:off x="6931304" y="3593969"/>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3" name="Rectangle 22">
              <a:extLst>
                <a:ext uri="{FF2B5EF4-FFF2-40B4-BE49-F238E27FC236}">
                  <a16:creationId xmlns:a16="http://schemas.microsoft.com/office/drawing/2014/main" id="{FD68509D-7357-7947-A14A-2ACCB07222B4}"/>
                </a:ext>
              </a:extLst>
            </p:cNvPr>
            <p:cNvSpPr/>
            <p:nvPr/>
          </p:nvSpPr>
          <p:spPr>
            <a:xfrm rot="572925">
              <a:off x="6562785"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4" name="Rectangle 23">
              <a:extLst>
                <a:ext uri="{FF2B5EF4-FFF2-40B4-BE49-F238E27FC236}">
                  <a16:creationId xmlns:a16="http://schemas.microsoft.com/office/drawing/2014/main" id="{C5DF759F-54CD-3647-A6DF-BA427A730D23}"/>
                </a:ext>
              </a:extLst>
            </p:cNvPr>
            <p:cNvSpPr/>
            <p:nvPr/>
          </p:nvSpPr>
          <p:spPr>
            <a:xfrm rot="21022271">
              <a:off x="6198486"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5" name="Rectangle 24">
              <a:extLst>
                <a:ext uri="{FF2B5EF4-FFF2-40B4-BE49-F238E27FC236}">
                  <a16:creationId xmlns:a16="http://schemas.microsoft.com/office/drawing/2014/main" id="{02855448-E052-EF4F-BB89-512BC7A6DEE4}"/>
                </a:ext>
              </a:extLst>
            </p:cNvPr>
            <p:cNvSpPr/>
            <p:nvPr/>
          </p:nvSpPr>
          <p:spPr>
            <a:xfrm rot="572925">
              <a:off x="5527868" y="3595924"/>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26" name="Rectangle 25">
              <a:extLst>
                <a:ext uri="{FF2B5EF4-FFF2-40B4-BE49-F238E27FC236}">
                  <a16:creationId xmlns:a16="http://schemas.microsoft.com/office/drawing/2014/main" id="{7C98FC24-297E-7944-8DD7-A7A81C12AF22}"/>
                </a:ext>
              </a:extLst>
            </p:cNvPr>
            <p:cNvSpPr/>
            <p:nvPr/>
          </p:nvSpPr>
          <p:spPr>
            <a:xfrm rot="21022271">
              <a:off x="5163569" y="3603395"/>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grpSp>
        <p:nvGrpSpPr>
          <p:cNvPr id="28" name="Group 27">
            <a:extLst>
              <a:ext uri="{FF2B5EF4-FFF2-40B4-BE49-F238E27FC236}">
                <a16:creationId xmlns:a16="http://schemas.microsoft.com/office/drawing/2014/main" id="{AC2B018C-679F-904A-BF70-1FE6817F5353}"/>
              </a:ext>
            </a:extLst>
          </p:cNvPr>
          <p:cNvGrpSpPr/>
          <p:nvPr/>
        </p:nvGrpSpPr>
        <p:grpSpPr>
          <a:xfrm>
            <a:off x="4963573" y="4092614"/>
            <a:ext cx="3513727" cy="827604"/>
            <a:chOff x="4963573" y="3086876"/>
            <a:chExt cx="3513727" cy="827604"/>
          </a:xfrm>
        </p:grpSpPr>
        <p:sp>
          <p:nvSpPr>
            <p:cNvPr id="29" name="Rectangle 28">
              <a:extLst>
                <a:ext uri="{FF2B5EF4-FFF2-40B4-BE49-F238E27FC236}">
                  <a16:creationId xmlns:a16="http://schemas.microsoft.com/office/drawing/2014/main" id="{F4A16D25-ED0F-714D-983A-9040B21DEE9F}"/>
                </a:ext>
              </a:extLst>
            </p:cNvPr>
            <p:cNvSpPr/>
            <p:nvPr/>
          </p:nvSpPr>
          <p:spPr>
            <a:xfrm rot="21291586">
              <a:off x="5696391"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0" name="Rectangle 29">
              <a:extLst>
                <a:ext uri="{FF2B5EF4-FFF2-40B4-BE49-F238E27FC236}">
                  <a16:creationId xmlns:a16="http://schemas.microsoft.com/office/drawing/2014/main" id="{D7D0BB9F-A3FE-C54B-A59D-402810775C1F}"/>
                </a:ext>
              </a:extLst>
            </p:cNvPr>
            <p:cNvSpPr/>
            <p:nvPr/>
          </p:nvSpPr>
          <p:spPr>
            <a:xfrm rot="572925">
              <a:off x="5327872"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1" name="Rectangle 30">
              <a:extLst>
                <a:ext uri="{FF2B5EF4-FFF2-40B4-BE49-F238E27FC236}">
                  <a16:creationId xmlns:a16="http://schemas.microsoft.com/office/drawing/2014/main" id="{31E4046A-6E10-BE4E-81ED-62A451F7C1D7}"/>
                </a:ext>
              </a:extLst>
            </p:cNvPr>
            <p:cNvSpPr/>
            <p:nvPr/>
          </p:nvSpPr>
          <p:spPr>
            <a:xfrm rot="21022271">
              <a:off x="4963573"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2" name="Rectangle 31">
              <a:extLst>
                <a:ext uri="{FF2B5EF4-FFF2-40B4-BE49-F238E27FC236}">
                  <a16:creationId xmlns:a16="http://schemas.microsoft.com/office/drawing/2014/main" id="{65FBE131-BEF1-664E-839C-676E97F3EEDB}"/>
                </a:ext>
              </a:extLst>
            </p:cNvPr>
            <p:cNvSpPr/>
            <p:nvPr/>
          </p:nvSpPr>
          <p:spPr>
            <a:xfrm rot="572925">
              <a:off x="6734499"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3" name="Rectangle 32">
              <a:extLst>
                <a:ext uri="{FF2B5EF4-FFF2-40B4-BE49-F238E27FC236}">
                  <a16:creationId xmlns:a16="http://schemas.microsoft.com/office/drawing/2014/main" id="{A959ADEF-190A-0943-866A-5D584DC0F163}"/>
                </a:ext>
              </a:extLst>
            </p:cNvPr>
            <p:cNvSpPr/>
            <p:nvPr/>
          </p:nvSpPr>
          <p:spPr>
            <a:xfrm rot="21022271">
              <a:off x="6370200"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4" name="Rectangle 33">
              <a:extLst>
                <a:ext uri="{FF2B5EF4-FFF2-40B4-BE49-F238E27FC236}">
                  <a16:creationId xmlns:a16="http://schemas.microsoft.com/office/drawing/2014/main" id="{9379A320-5C9C-AD45-A1BB-4D02B1193B5C}"/>
                </a:ext>
              </a:extLst>
            </p:cNvPr>
            <p:cNvSpPr/>
            <p:nvPr/>
          </p:nvSpPr>
          <p:spPr>
            <a:xfrm rot="21291586">
              <a:off x="8166215"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5" name="Rectangle 34">
              <a:extLst>
                <a:ext uri="{FF2B5EF4-FFF2-40B4-BE49-F238E27FC236}">
                  <a16:creationId xmlns:a16="http://schemas.microsoft.com/office/drawing/2014/main" id="{BD7C5C66-7F61-B648-BE04-98895C274CEC}"/>
                </a:ext>
              </a:extLst>
            </p:cNvPr>
            <p:cNvSpPr/>
            <p:nvPr/>
          </p:nvSpPr>
          <p:spPr>
            <a:xfrm rot="572925">
              <a:off x="7797696"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6" name="Rectangle 35">
              <a:extLst>
                <a:ext uri="{FF2B5EF4-FFF2-40B4-BE49-F238E27FC236}">
                  <a16:creationId xmlns:a16="http://schemas.microsoft.com/office/drawing/2014/main" id="{C1DAA444-7E2B-9B48-A751-70351F176DFE}"/>
                </a:ext>
              </a:extLst>
            </p:cNvPr>
            <p:cNvSpPr/>
            <p:nvPr/>
          </p:nvSpPr>
          <p:spPr>
            <a:xfrm rot="21022271">
              <a:off x="7433397"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7" name="Rectangle 36">
              <a:extLst>
                <a:ext uri="{FF2B5EF4-FFF2-40B4-BE49-F238E27FC236}">
                  <a16:creationId xmlns:a16="http://schemas.microsoft.com/office/drawing/2014/main" id="{FC5BDACF-2905-9C4B-A323-556A765103F0}"/>
                </a:ext>
              </a:extLst>
            </p:cNvPr>
            <p:cNvSpPr/>
            <p:nvPr/>
          </p:nvSpPr>
          <p:spPr>
            <a:xfrm rot="572925">
              <a:off x="7978837"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8" name="Rectangle 37">
              <a:extLst>
                <a:ext uri="{FF2B5EF4-FFF2-40B4-BE49-F238E27FC236}">
                  <a16:creationId xmlns:a16="http://schemas.microsoft.com/office/drawing/2014/main" id="{1B6CA3F8-5837-8948-B671-DC0C488F1782}"/>
                </a:ext>
              </a:extLst>
            </p:cNvPr>
            <p:cNvSpPr/>
            <p:nvPr/>
          </p:nvSpPr>
          <p:spPr>
            <a:xfrm rot="21022271">
              <a:off x="7614538"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9" name="Rectangle 38">
              <a:extLst>
                <a:ext uri="{FF2B5EF4-FFF2-40B4-BE49-F238E27FC236}">
                  <a16:creationId xmlns:a16="http://schemas.microsoft.com/office/drawing/2014/main" id="{AF118C5F-B513-3B49-957A-BB9FA051841E}"/>
                </a:ext>
              </a:extLst>
            </p:cNvPr>
            <p:cNvSpPr/>
            <p:nvPr/>
          </p:nvSpPr>
          <p:spPr>
            <a:xfrm rot="21291586">
              <a:off x="6931304" y="3593969"/>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0" name="Rectangle 39">
              <a:extLst>
                <a:ext uri="{FF2B5EF4-FFF2-40B4-BE49-F238E27FC236}">
                  <a16:creationId xmlns:a16="http://schemas.microsoft.com/office/drawing/2014/main" id="{88FA09D3-ACB1-684E-BA3A-587DA33D816A}"/>
                </a:ext>
              </a:extLst>
            </p:cNvPr>
            <p:cNvSpPr/>
            <p:nvPr/>
          </p:nvSpPr>
          <p:spPr>
            <a:xfrm rot="572925">
              <a:off x="6562785"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1" name="Rectangle 40">
              <a:extLst>
                <a:ext uri="{FF2B5EF4-FFF2-40B4-BE49-F238E27FC236}">
                  <a16:creationId xmlns:a16="http://schemas.microsoft.com/office/drawing/2014/main" id="{A88181A4-E7C1-5E46-AC8B-F436782099FF}"/>
                </a:ext>
              </a:extLst>
            </p:cNvPr>
            <p:cNvSpPr/>
            <p:nvPr/>
          </p:nvSpPr>
          <p:spPr>
            <a:xfrm rot="21022271">
              <a:off x="6198486"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2" name="Rectangle 41">
              <a:extLst>
                <a:ext uri="{FF2B5EF4-FFF2-40B4-BE49-F238E27FC236}">
                  <a16:creationId xmlns:a16="http://schemas.microsoft.com/office/drawing/2014/main" id="{BC728556-5C19-F844-BEE0-2A42510864CC}"/>
                </a:ext>
              </a:extLst>
            </p:cNvPr>
            <p:cNvSpPr/>
            <p:nvPr/>
          </p:nvSpPr>
          <p:spPr>
            <a:xfrm rot="572925">
              <a:off x="5527868" y="3595924"/>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3" name="Rectangle 42">
              <a:extLst>
                <a:ext uri="{FF2B5EF4-FFF2-40B4-BE49-F238E27FC236}">
                  <a16:creationId xmlns:a16="http://schemas.microsoft.com/office/drawing/2014/main" id="{E53F85B6-15AC-DD4B-BA74-71867D2BD703}"/>
                </a:ext>
              </a:extLst>
            </p:cNvPr>
            <p:cNvSpPr/>
            <p:nvPr/>
          </p:nvSpPr>
          <p:spPr>
            <a:xfrm rot="21022271">
              <a:off x="5163569" y="3603395"/>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grpSp>
        <p:nvGrpSpPr>
          <p:cNvPr id="44" name="Group 43">
            <a:extLst>
              <a:ext uri="{FF2B5EF4-FFF2-40B4-BE49-F238E27FC236}">
                <a16:creationId xmlns:a16="http://schemas.microsoft.com/office/drawing/2014/main" id="{7825980A-CA5A-304E-A480-652260D6210E}"/>
              </a:ext>
            </a:extLst>
          </p:cNvPr>
          <p:cNvGrpSpPr/>
          <p:nvPr/>
        </p:nvGrpSpPr>
        <p:grpSpPr>
          <a:xfrm>
            <a:off x="4963573" y="5091855"/>
            <a:ext cx="3513727" cy="827604"/>
            <a:chOff x="4963573" y="3086876"/>
            <a:chExt cx="3513727" cy="827604"/>
          </a:xfrm>
        </p:grpSpPr>
        <p:sp>
          <p:nvSpPr>
            <p:cNvPr id="47" name="Rectangle 46">
              <a:extLst>
                <a:ext uri="{FF2B5EF4-FFF2-40B4-BE49-F238E27FC236}">
                  <a16:creationId xmlns:a16="http://schemas.microsoft.com/office/drawing/2014/main" id="{2A4993CD-B7DB-614C-9F89-451B52E45006}"/>
                </a:ext>
              </a:extLst>
            </p:cNvPr>
            <p:cNvSpPr/>
            <p:nvPr/>
          </p:nvSpPr>
          <p:spPr>
            <a:xfrm rot="21291586">
              <a:off x="5696391"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8" name="Rectangle 47">
              <a:extLst>
                <a:ext uri="{FF2B5EF4-FFF2-40B4-BE49-F238E27FC236}">
                  <a16:creationId xmlns:a16="http://schemas.microsoft.com/office/drawing/2014/main" id="{2F984D68-6918-F54B-9BB3-003F4732A015}"/>
                </a:ext>
              </a:extLst>
            </p:cNvPr>
            <p:cNvSpPr/>
            <p:nvPr/>
          </p:nvSpPr>
          <p:spPr>
            <a:xfrm rot="572925">
              <a:off x="5327872"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9" name="Rectangle 48">
              <a:extLst>
                <a:ext uri="{FF2B5EF4-FFF2-40B4-BE49-F238E27FC236}">
                  <a16:creationId xmlns:a16="http://schemas.microsoft.com/office/drawing/2014/main" id="{A53AAA14-B9C8-A14E-95DB-76209FACE0BB}"/>
                </a:ext>
              </a:extLst>
            </p:cNvPr>
            <p:cNvSpPr/>
            <p:nvPr/>
          </p:nvSpPr>
          <p:spPr>
            <a:xfrm rot="21022271">
              <a:off x="4963573"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0" name="Rectangle 49">
              <a:extLst>
                <a:ext uri="{FF2B5EF4-FFF2-40B4-BE49-F238E27FC236}">
                  <a16:creationId xmlns:a16="http://schemas.microsoft.com/office/drawing/2014/main" id="{3A679C2E-FC28-D64C-90D8-2B4A46544375}"/>
                </a:ext>
              </a:extLst>
            </p:cNvPr>
            <p:cNvSpPr/>
            <p:nvPr/>
          </p:nvSpPr>
          <p:spPr>
            <a:xfrm rot="572925">
              <a:off x="6734499"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1" name="Rectangle 50">
              <a:extLst>
                <a:ext uri="{FF2B5EF4-FFF2-40B4-BE49-F238E27FC236}">
                  <a16:creationId xmlns:a16="http://schemas.microsoft.com/office/drawing/2014/main" id="{2876E786-E25B-3A40-80D3-A6B956B82106}"/>
                </a:ext>
              </a:extLst>
            </p:cNvPr>
            <p:cNvSpPr/>
            <p:nvPr/>
          </p:nvSpPr>
          <p:spPr>
            <a:xfrm rot="21022271">
              <a:off x="6370200"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2" name="Rectangle 51">
              <a:extLst>
                <a:ext uri="{FF2B5EF4-FFF2-40B4-BE49-F238E27FC236}">
                  <a16:creationId xmlns:a16="http://schemas.microsoft.com/office/drawing/2014/main" id="{98F26E7D-7599-E542-9DFA-0288D62C2192}"/>
                </a:ext>
              </a:extLst>
            </p:cNvPr>
            <p:cNvSpPr/>
            <p:nvPr/>
          </p:nvSpPr>
          <p:spPr>
            <a:xfrm rot="21291586">
              <a:off x="8166215" y="309434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3" name="Rectangle 52">
              <a:extLst>
                <a:ext uri="{FF2B5EF4-FFF2-40B4-BE49-F238E27FC236}">
                  <a16:creationId xmlns:a16="http://schemas.microsoft.com/office/drawing/2014/main" id="{91CFF425-7816-0A46-BBC1-54CD5463D71E}"/>
                </a:ext>
              </a:extLst>
            </p:cNvPr>
            <p:cNvSpPr/>
            <p:nvPr/>
          </p:nvSpPr>
          <p:spPr>
            <a:xfrm rot="572925">
              <a:off x="7797696" y="3086876"/>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4" name="Rectangle 53">
              <a:extLst>
                <a:ext uri="{FF2B5EF4-FFF2-40B4-BE49-F238E27FC236}">
                  <a16:creationId xmlns:a16="http://schemas.microsoft.com/office/drawing/2014/main" id="{3D78A155-9A39-8E47-8BDA-79BE199D38A4}"/>
                </a:ext>
              </a:extLst>
            </p:cNvPr>
            <p:cNvSpPr/>
            <p:nvPr/>
          </p:nvSpPr>
          <p:spPr>
            <a:xfrm rot="21022271">
              <a:off x="7433397" y="309434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5" name="Rectangle 54">
              <a:extLst>
                <a:ext uri="{FF2B5EF4-FFF2-40B4-BE49-F238E27FC236}">
                  <a16:creationId xmlns:a16="http://schemas.microsoft.com/office/drawing/2014/main" id="{3187E96A-7572-2B44-9984-FBE6258C9653}"/>
                </a:ext>
              </a:extLst>
            </p:cNvPr>
            <p:cNvSpPr/>
            <p:nvPr/>
          </p:nvSpPr>
          <p:spPr>
            <a:xfrm rot="572925">
              <a:off x="7978837"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6" name="Rectangle 55">
              <a:extLst>
                <a:ext uri="{FF2B5EF4-FFF2-40B4-BE49-F238E27FC236}">
                  <a16:creationId xmlns:a16="http://schemas.microsoft.com/office/drawing/2014/main" id="{A6819656-BFAF-D44C-9B97-EBBBD164C1E5}"/>
                </a:ext>
              </a:extLst>
            </p:cNvPr>
            <p:cNvSpPr/>
            <p:nvPr/>
          </p:nvSpPr>
          <p:spPr>
            <a:xfrm rot="21022271">
              <a:off x="7614538"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7" name="Rectangle 56">
              <a:extLst>
                <a:ext uri="{FF2B5EF4-FFF2-40B4-BE49-F238E27FC236}">
                  <a16:creationId xmlns:a16="http://schemas.microsoft.com/office/drawing/2014/main" id="{8B8FFAA4-ACC1-5C46-A0E0-573C99E2ED45}"/>
                </a:ext>
              </a:extLst>
            </p:cNvPr>
            <p:cNvSpPr/>
            <p:nvPr/>
          </p:nvSpPr>
          <p:spPr>
            <a:xfrm rot="21291586">
              <a:off x="6931304" y="3593969"/>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8" name="Rectangle 57">
              <a:extLst>
                <a:ext uri="{FF2B5EF4-FFF2-40B4-BE49-F238E27FC236}">
                  <a16:creationId xmlns:a16="http://schemas.microsoft.com/office/drawing/2014/main" id="{24BF0659-EE3B-514B-8C19-0224DB09A942}"/>
                </a:ext>
              </a:extLst>
            </p:cNvPr>
            <p:cNvSpPr/>
            <p:nvPr/>
          </p:nvSpPr>
          <p:spPr>
            <a:xfrm rot="572925">
              <a:off x="6562785" y="3586497"/>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59" name="Rectangle 58">
              <a:extLst>
                <a:ext uri="{FF2B5EF4-FFF2-40B4-BE49-F238E27FC236}">
                  <a16:creationId xmlns:a16="http://schemas.microsoft.com/office/drawing/2014/main" id="{894DF777-FAB3-7E4D-858E-3E533DD9689B}"/>
                </a:ext>
              </a:extLst>
            </p:cNvPr>
            <p:cNvSpPr/>
            <p:nvPr/>
          </p:nvSpPr>
          <p:spPr>
            <a:xfrm rot="21022271">
              <a:off x="6198486" y="3593968"/>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60" name="Rectangle 59">
              <a:extLst>
                <a:ext uri="{FF2B5EF4-FFF2-40B4-BE49-F238E27FC236}">
                  <a16:creationId xmlns:a16="http://schemas.microsoft.com/office/drawing/2014/main" id="{9DD67CA8-4FC6-164C-801F-A32311256A60}"/>
                </a:ext>
              </a:extLst>
            </p:cNvPr>
            <p:cNvSpPr/>
            <p:nvPr/>
          </p:nvSpPr>
          <p:spPr>
            <a:xfrm rot="572925">
              <a:off x="5527868" y="3595924"/>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61" name="Rectangle 60">
              <a:extLst>
                <a:ext uri="{FF2B5EF4-FFF2-40B4-BE49-F238E27FC236}">
                  <a16:creationId xmlns:a16="http://schemas.microsoft.com/office/drawing/2014/main" id="{590DD181-CEF1-2747-A0A7-A2D2958687EB}"/>
                </a:ext>
              </a:extLst>
            </p:cNvPr>
            <p:cNvSpPr/>
            <p:nvPr/>
          </p:nvSpPr>
          <p:spPr>
            <a:xfrm rot="21022271">
              <a:off x="5163569" y="3603395"/>
              <a:ext cx="311085" cy="311085"/>
            </a:xfrm>
            <a:prstGeom prst="rect">
              <a:avLst/>
            </a:prstGeom>
            <a:solidFill>
              <a:srgbClr val="FEC900"/>
            </a:solidFill>
            <a:ln w="25400" cap="flat">
              <a:solidFill>
                <a:srgbClr val="FEC9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spTree>
    <p:extLst>
      <p:ext uri="{BB962C8B-B14F-4D97-AF65-F5344CB8AC3E}">
        <p14:creationId xmlns:p14="http://schemas.microsoft.com/office/powerpoint/2010/main" val="245587706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81EC8579-BE68-1A44-A027-4F3DD1D456C6}"/>
              </a:ext>
            </a:extLst>
          </p:cNvPr>
          <p:cNvSpPr/>
          <p:nvPr/>
        </p:nvSpPr>
        <p:spPr>
          <a:xfrm>
            <a:off x="0" y="4390477"/>
            <a:ext cx="9144000" cy="391886"/>
          </a:xfrm>
          <a:prstGeom prst="rect">
            <a:avLst/>
          </a:prstGeom>
          <a:solidFill>
            <a:srgbClr val="434343"/>
          </a:solidFill>
          <a:ln w="12700">
            <a:miter lim="400000"/>
          </a:ln>
        </p:spPr>
        <p:txBody>
          <a:bodyPr lIns="45719" rIns="45719" anchor="ctr"/>
          <a:lstStyle/>
          <a:p>
            <a:pPr>
              <a:defRPr>
                <a:solidFill>
                  <a:srgbClr val="000000"/>
                </a:solidFill>
              </a:defRPr>
            </a:pPr>
            <a:endParaRPr/>
          </a:p>
        </p:txBody>
      </p:sp>
      <p:sp>
        <p:nvSpPr>
          <p:cNvPr id="9" name="Rectangle"/>
          <p:cNvSpPr/>
          <p:nvPr/>
        </p:nvSpPr>
        <p:spPr>
          <a:xfrm>
            <a:off x="0" y="5629524"/>
            <a:ext cx="9144000" cy="1228476"/>
          </a:xfrm>
          <a:prstGeom prst="rect">
            <a:avLst/>
          </a:prstGeom>
          <a:solidFill>
            <a:srgbClr val="0098A2"/>
          </a:solidFill>
          <a:ln w="12700">
            <a:miter lim="400000"/>
          </a:ln>
        </p:spPr>
        <p:txBody>
          <a:bodyPr lIns="45719" rIns="45719" anchor="ctr"/>
          <a:lstStyle/>
          <a:p>
            <a:pPr>
              <a:defRPr>
                <a:solidFill>
                  <a:srgbClr val="000000"/>
                </a:solidFill>
              </a:defRPr>
            </a:pPr>
            <a:endParaRPr>
              <a:solidFill>
                <a:srgbClr val="0098A2"/>
              </a:solidFill>
            </a:endParaRPr>
          </a:p>
        </p:txBody>
      </p:sp>
      <p:sp>
        <p:nvSpPr>
          <p:cNvPr id="8" name="Rectangle"/>
          <p:cNvSpPr/>
          <p:nvPr/>
        </p:nvSpPr>
        <p:spPr>
          <a:xfrm>
            <a:off x="0" y="2340999"/>
            <a:ext cx="9144000" cy="391886"/>
          </a:xfrm>
          <a:prstGeom prst="rect">
            <a:avLst/>
          </a:prstGeom>
          <a:solidFill>
            <a:srgbClr val="434343"/>
          </a:solidFill>
          <a:ln w="12700">
            <a:miter lim="400000"/>
          </a:ln>
        </p:spPr>
        <p:txBody>
          <a:bodyPr lIns="45719" rIns="45719" anchor="ctr"/>
          <a:lstStyle/>
          <a:p>
            <a:pPr>
              <a:defRPr>
                <a:solidFill>
                  <a:srgbClr val="000000"/>
                </a:solidFill>
              </a:defRPr>
            </a:pPr>
            <a:endParaRPr>
              <a:solidFill>
                <a:srgbClr val="0098A2"/>
              </a:solidFill>
            </a:endParaRPr>
          </a:p>
        </p:txBody>
      </p:sp>
      <p:sp>
        <p:nvSpPr>
          <p:cNvPr id="134" name="Rectangle"/>
          <p:cNvSpPr/>
          <p:nvPr/>
        </p:nvSpPr>
        <p:spPr>
          <a:xfrm>
            <a:off x="0" y="3151430"/>
            <a:ext cx="9144000" cy="391886"/>
          </a:xfrm>
          <a:prstGeom prst="rect">
            <a:avLst/>
          </a:prstGeom>
          <a:solidFill>
            <a:srgbClr val="0098A2"/>
          </a:solidFill>
          <a:ln w="12700">
            <a:miter lim="400000"/>
          </a:ln>
        </p:spPr>
        <p:txBody>
          <a:bodyPr lIns="45719" rIns="45719" anchor="ctr"/>
          <a:lstStyle/>
          <a:p>
            <a:pPr>
              <a:defRPr>
                <a:solidFill>
                  <a:srgbClr val="000000"/>
                </a:solidFill>
              </a:defRPr>
            </a:pPr>
            <a:endParaRPr/>
          </a:p>
        </p:txBody>
      </p:sp>
      <p:sp>
        <p:nvSpPr>
          <p:cNvPr id="13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1" name="Our challenge*…"/>
          <p:cNvSpPr>
            <a:spLocks noGrp="1"/>
          </p:cNvSpPr>
          <p:nvPr>
            <p:ph type="title"/>
          </p:nvPr>
        </p:nvSpPr>
        <p:spPr>
          <a:xfrm>
            <a:off x="2455199" y="593375"/>
            <a:ext cx="6377102" cy="686782"/>
          </a:xfrm>
          <a:prstGeom prst="rect">
            <a:avLst/>
          </a:prstGeom>
        </p:spPr>
        <p:txBody>
          <a:bodyPr>
            <a:noAutofit/>
          </a:bodyPr>
          <a:lstStyle/>
          <a:p>
            <a:pPr>
              <a:defRPr sz="3600" b="1">
                <a:latin typeface="+mn-lt"/>
                <a:ea typeface="+mn-ea"/>
                <a:cs typeface="+mn-cs"/>
                <a:sym typeface="Helvetica"/>
              </a:defRPr>
            </a:pPr>
            <a:r>
              <a:rPr lang="en-US" dirty="0"/>
              <a:t>Day 2 Agenda</a:t>
            </a:r>
            <a:endParaRPr sz="2400" b="0" i="1" dirty="0"/>
          </a:p>
        </p:txBody>
      </p:sp>
      <p:sp>
        <p:nvSpPr>
          <p:cNvPr id="10" name="Objectives:">
            <a:extLst>
              <a:ext uri="{FF2B5EF4-FFF2-40B4-BE49-F238E27FC236}">
                <a16:creationId xmlns:a16="http://schemas.microsoft.com/office/drawing/2014/main" id="{901D312C-545A-034C-84B6-1BAC40830053}"/>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Reconnect</a:t>
            </a:r>
            <a:br>
              <a:rPr lang="en-US" dirty="0"/>
            </a:br>
            <a:r>
              <a:rPr lang="en-US" dirty="0"/>
              <a:t>+ Review</a:t>
            </a:r>
            <a:endParaRPr dirty="0"/>
          </a:p>
        </p:txBody>
      </p:sp>
      <p:sp>
        <p:nvSpPr>
          <p:cNvPr id="12" name="Introductions: about you | about The Lab…">
            <a:extLst>
              <a:ext uri="{FF2B5EF4-FFF2-40B4-BE49-F238E27FC236}">
                <a16:creationId xmlns:a16="http://schemas.microsoft.com/office/drawing/2014/main" id="{21F891E7-49AA-FA42-93BE-FA57A627F281}"/>
              </a:ext>
            </a:extLst>
          </p:cNvPr>
          <p:cNvSpPr/>
          <p:nvPr/>
        </p:nvSpPr>
        <p:spPr>
          <a:xfrm>
            <a:off x="2352587" y="1392180"/>
            <a:ext cx="6768521" cy="47149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dirty="0">
                <a:solidFill>
                  <a:srgbClr val="CCCCCC"/>
                </a:solidFill>
                <a:sym typeface="Helvetica"/>
              </a:rPr>
              <a:t>Regroup: </a:t>
            </a:r>
            <a:r>
              <a:rPr lang="en-US" sz="1800" dirty="0">
                <a:solidFill>
                  <a:srgbClr val="FAA619"/>
                </a:solidFill>
                <a:sym typeface="Helvetica"/>
              </a:rPr>
              <a:t>Reconnect + Review</a:t>
            </a:r>
            <a:endParaRPr lang="en-US" sz="1800" dirty="0">
              <a:solidFill>
                <a:srgbClr val="CCCCCC"/>
              </a:solidFill>
              <a:sym typeface="Helvetica"/>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solidFill>
                  <a:srgbClr val="CCCCCC"/>
                </a:solidFill>
                <a:sym typeface="Helvetica"/>
              </a:rPr>
              <a:t>UNDERSTAND: </a:t>
            </a:r>
            <a:r>
              <a:rPr lang="en-US" sz="1800" dirty="0">
                <a:solidFill>
                  <a:srgbClr val="FAA619"/>
                </a:solidFill>
                <a:sym typeface="Helvetica"/>
              </a:rPr>
              <a:t>Insight Synthesis</a:t>
            </a:r>
          </a:p>
          <a:p>
            <a:pPr marL="139700">
              <a:lnSpc>
                <a:spcPct val="150000"/>
              </a:lnSpc>
              <a:buClr>
                <a:srgbClr val="0098A2"/>
              </a:buClr>
              <a:buSzPct val="100000"/>
              <a:defRPr sz="2100">
                <a:solidFill>
                  <a:srgbClr val="CCCCCC"/>
                </a:solidFill>
                <a:latin typeface="+mn-lt"/>
                <a:ea typeface="+mn-ea"/>
                <a:cs typeface="+mn-cs"/>
                <a:sym typeface="Helvetica"/>
              </a:defRPr>
            </a:pPr>
            <a:r>
              <a:rPr lang="en-US" sz="1800" b="1" i="1" dirty="0">
                <a:solidFill>
                  <a:srgbClr val="F6F5EC"/>
                </a:solidFill>
                <a:sym typeface="Helvetica"/>
              </a:rPr>
              <a:t>Break</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solidFill>
                  <a:srgbClr val="CCCCCC"/>
                </a:solidFill>
                <a:sym typeface="Helvetica"/>
              </a:rPr>
              <a:t>ENVISION: </a:t>
            </a:r>
            <a:r>
              <a:rPr lang="en-US" sz="1800" dirty="0">
                <a:solidFill>
                  <a:srgbClr val="FAA619"/>
                </a:solidFill>
                <a:sym typeface="Helvetica"/>
              </a:rPr>
              <a:t>Idea Generation</a:t>
            </a:r>
          </a:p>
          <a:p>
            <a:pPr marL="139700">
              <a:lnSpc>
                <a:spcPct val="150000"/>
              </a:lnSpc>
              <a:buClr>
                <a:srgbClr val="0098A2"/>
              </a:buClr>
              <a:buSzPct val="100000"/>
              <a:defRPr sz="2100">
                <a:solidFill>
                  <a:srgbClr val="CCCCCC"/>
                </a:solidFill>
                <a:latin typeface="+mn-lt"/>
                <a:ea typeface="+mn-ea"/>
                <a:cs typeface="+mn-cs"/>
                <a:sym typeface="Helvetica"/>
              </a:defRPr>
            </a:pPr>
            <a:r>
              <a:rPr lang="en-US" sz="1800" b="1" i="1" dirty="0">
                <a:solidFill>
                  <a:schemeClr val="tx1"/>
                </a:solidFill>
                <a:sym typeface="Helvetica"/>
              </a:rPr>
              <a:t>Lunch </a:t>
            </a:r>
            <a:r>
              <a:rPr lang="en-US" sz="1800" b="1" i="1" dirty="0">
                <a:solidFill>
                  <a:srgbClr val="00676F"/>
                </a:solidFill>
                <a:sym typeface="Helvetica"/>
              </a:rPr>
              <a:t>12:00-1:00</a:t>
            </a: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dirty="0">
                <a:solidFill>
                  <a:srgbClr val="CCCCCC"/>
                </a:solidFill>
                <a:sym typeface="Helvetica"/>
              </a:rPr>
              <a:t>ENVISION: </a:t>
            </a:r>
            <a:r>
              <a:rPr lang="en-US" sz="1800" dirty="0">
                <a:solidFill>
                  <a:srgbClr val="FAA619"/>
                </a:solidFill>
                <a:sym typeface="Helvetica"/>
              </a:rPr>
              <a:t>Prioritizing Ideas</a:t>
            </a: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dirty="0">
                <a:solidFill>
                  <a:srgbClr val="CCCCCC"/>
                </a:solidFill>
                <a:sym typeface="Helvetica"/>
              </a:rPr>
              <a:t>ENVISION: </a:t>
            </a:r>
            <a:r>
              <a:rPr lang="en-US" sz="1800" dirty="0">
                <a:solidFill>
                  <a:srgbClr val="FAA619"/>
                </a:solidFill>
                <a:sym typeface="Helvetica"/>
              </a:rPr>
              <a:t>Visualizing Concepts</a:t>
            </a:r>
          </a:p>
          <a:p>
            <a:pPr marL="139700">
              <a:lnSpc>
                <a:spcPct val="150000"/>
              </a:lnSpc>
              <a:buClr>
                <a:srgbClr val="0098A2"/>
              </a:buClr>
              <a:buSzPct val="100000"/>
              <a:defRPr sz="2100">
                <a:solidFill>
                  <a:srgbClr val="CCCCCC"/>
                </a:solidFill>
                <a:latin typeface="+mn-lt"/>
                <a:ea typeface="+mn-ea"/>
                <a:cs typeface="+mn-cs"/>
                <a:sym typeface="Helvetica"/>
              </a:defRPr>
            </a:pPr>
            <a:r>
              <a:rPr lang="en-US" sz="1800" b="1" i="1" dirty="0">
                <a:solidFill>
                  <a:srgbClr val="F6F5EC"/>
                </a:solidFill>
                <a:sym typeface="Helvetica"/>
              </a:rPr>
              <a:t>Break</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solidFill>
                  <a:srgbClr val="CCCCCC"/>
                </a:solidFill>
                <a:sym typeface="Helvetica"/>
              </a:rPr>
              <a:t>PROTOTYPE: </a:t>
            </a:r>
            <a:r>
              <a:rPr lang="en-US" sz="1800" dirty="0">
                <a:solidFill>
                  <a:srgbClr val="FAA619"/>
                </a:solidFill>
                <a:sym typeface="Helvetica"/>
              </a:rPr>
              <a:t>Learning by Making</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solidFill>
                  <a:srgbClr val="CCCCCC"/>
                </a:solidFill>
                <a:sym typeface="Helvetica"/>
              </a:rPr>
              <a:t>Reflect: </a:t>
            </a:r>
            <a:r>
              <a:rPr lang="en-US" sz="1800" dirty="0">
                <a:solidFill>
                  <a:srgbClr val="FAA619"/>
                </a:solidFill>
                <a:sym typeface="Helvetica"/>
              </a:rPr>
              <a:t>Debrief + Preview</a:t>
            </a:r>
            <a:endParaRPr lang="en-US" sz="1800" b="1" i="1" dirty="0">
              <a:solidFill>
                <a:srgbClr val="FAA619"/>
              </a:solidFill>
              <a:sym typeface="Helvetica"/>
            </a:endParaRPr>
          </a:p>
          <a:p>
            <a:pPr marL="139700">
              <a:lnSpc>
                <a:spcPct val="150000"/>
              </a:lnSpc>
              <a:buClr>
                <a:srgbClr val="0098A2"/>
              </a:buClr>
              <a:buSzPct val="100000"/>
              <a:defRPr sz="2100">
                <a:solidFill>
                  <a:srgbClr val="CCCCCC"/>
                </a:solidFill>
                <a:latin typeface="+mn-lt"/>
                <a:ea typeface="+mn-ea"/>
                <a:cs typeface="+mn-cs"/>
                <a:sym typeface="Helvetica"/>
              </a:defRPr>
            </a:pPr>
            <a:r>
              <a:rPr lang="en-US" sz="1800" b="1" i="1" dirty="0">
                <a:solidFill>
                  <a:schemeClr val="tx1"/>
                </a:solidFill>
                <a:sym typeface="Helvetica"/>
              </a:rPr>
              <a:t>Wrap up </a:t>
            </a:r>
            <a:r>
              <a:rPr lang="en-US" sz="1800" b="1" i="1" dirty="0">
                <a:solidFill>
                  <a:srgbClr val="00676F"/>
                </a:solidFill>
                <a:sym typeface="Helvetica"/>
              </a:rPr>
              <a:t>4:00</a:t>
            </a:r>
          </a:p>
        </p:txBody>
      </p:sp>
    </p:spTree>
    <p:extLst>
      <p:ext uri="{BB962C8B-B14F-4D97-AF65-F5344CB8AC3E}">
        <p14:creationId xmlns:p14="http://schemas.microsoft.com/office/powerpoint/2010/main" val="57923790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sp>
        <p:nvSpPr>
          <p:cNvPr id="293" name="Break"/>
          <p:cNvSpPr>
            <a:spLocks noGrp="1"/>
          </p:cNvSpPr>
          <p:nvPr>
            <p:ph type="title"/>
          </p:nvPr>
        </p:nvSpPr>
        <p:spPr>
          <a:xfrm>
            <a:off x="334253" y="2235212"/>
            <a:ext cx="8447400" cy="2467801"/>
          </a:xfrm>
          <a:prstGeom prst="rect">
            <a:avLst/>
          </a:prstGeom>
        </p:spPr>
        <p:txBody>
          <a:bodyPr/>
          <a:lstStyle>
            <a:lvl1pPr algn="ctr" defTabSz="905255">
              <a:defRPr sz="14850" b="1">
                <a:latin typeface="+mn-lt"/>
                <a:ea typeface="+mn-ea"/>
                <a:cs typeface="+mn-cs"/>
                <a:sym typeface="Helvetica"/>
              </a:defRPr>
            </a:lvl1pPr>
          </a:lstStyle>
          <a:p>
            <a:r>
              <a:rPr lang="en-US" dirty="0"/>
              <a:t>Lunch</a:t>
            </a:r>
            <a:endParaRPr dirty="0"/>
          </a:p>
        </p:txBody>
      </p:sp>
      <p:sp>
        <p:nvSpPr>
          <p:cNvPr id="294" name="Line"/>
          <p:cNvSpPr/>
          <p:nvPr/>
        </p:nvSpPr>
        <p:spPr>
          <a:xfrm>
            <a:off x="981074" y="4803451"/>
            <a:ext cx="7182002" cy="1"/>
          </a:xfrm>
          <a:prstGeom prst="line">
            <a:avLst/>
          </a:prstGeom>
          <a:ln>
            <a:solidFill>
              <a:srgbClr val="FFFFFF"/>
            </a:solidFill>
          </a:ln>
        </p:spPr>
        <p:txBody>
          <a:bodyPr lIns="45719" rIns="45719"/>
          <a:lstStyle/>
          <a:p>
            <a:endParaRPr/>
          </a:p>
        </p:txBody>
      </p:sp>
      <p:pic>
        <p:nvPicPr>
          <p:cNvPr id="295"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Tree>
    <p:extLst>
      <p:ext uri="{BB962C8B-B14F-4D97-AF65-F5344CB8AC3E}">
        <p14:creationId xmlns:p14="http://schemas.microsoft.com/office/powerpoint/2010/main" val="3529159701"/>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 name="Envisioning:…"/>
          <p:cNvSpPr>
            <a:spLocks noGrp="1"/>
          </p:cNvSpPr>
          <p:nvPr>
            <p:ph type="title"/>
          </p:nvPr>
        </p:nvSpPr>
        <p:spPr>
          <a:xfrm>
            <a:off x="2455199" y="542575"/>
            <a:ext cx="6377102" cy="3025022"/>
          </a:xfrm>
          <a:prstGeom prst="rect">
            <a:avLst/>
          </a:prstGeom>
        </p:spPr>
        <p:txBody>
          <a:bodyPr/>
          <a:lstStyle/>
          <a:p>
            <a:pPr>
              <a:defRPr sz="4800" b="1">
                <a:solidFill>
                  <a:srgbClr val="FAA619"/>
                </a:solidFill>
                <a:latin typeface="+mn-lt"/>
                <a:ea typeface="+mn-ea"/>
                <a:cs typeface="+mn-cs"/>
                <a:sym typeface="Helvetica"/>
              </a:defRPr>
            </a:pPr>
            <a:r>
              <a:rPr lang="en-US" dirty="0"/>
              <a:t>ENVISION</a:t>
            </a:r>
            <a:r>
              <a:rPr dirty="0"/>
              <a:t>:</a:t>
            </a:r>
          </a:p>
          <a:p>
            <a:pPr>
              <a:defRPr sz="4800" b="1">
                <a:latin typeface="+mn-lt"/>
                <a:ea typeface="+mn-ea"/>
                <a:cs typeface="+mn-cs"/>
                <a:sym typeface="Helvetica"/>
              </a:defRPr>
            </a:pPr>
            <a:r>
              <a:rPr lang="en-US" dirty="0"/>
              <a:t>Prioritizing I</a:t>
            </a:r>
            <a:r>
              <a:rPr dirty="0"/>
              <a:t>deas</a:t>
            </a:r>
          </a:p>
        </p:txBody>
      </p:sp>
      <p:pic>
        <p:nvPicPr>
          <p:cNvPr id="1818"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sp>
        <p:nvSpPr>
          <p:cNvPr id="181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820"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72590961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2CFECF3-AB17-A44F-BFEE-F22BF3C59525}"/>
              </a:ext>
            </a:extLst>
          </p:cNvPr>
          <p:cNvGrpSpPr/>
          <p:nvPr/>
        </p:nvGrpSpPr>
        <p:grpSpPr>
          <a:xfrm>
            <a:off x="2368043" y="1220926"/>
            <a:ext cx="6335090" cy="5157028"/>
            <a:chOff x="1982850" y="904671"/>
            <a:chExt cx="7114982" cy="5791894"/>
          </a:xfrm>
        </p:grpSpPr>
        <p:sp>
          <p:nvSpPr>
            <p:cNvPr id="1839" name="Rounded Rectangle"/>
            <p:cNvSpPr/>
            <p:nvPr/>
          </p:nvSpPr>
          <p:spPr>
            <a:xfrm>
              <a:off x="2864014" y="1735093"/>
              <a:ext cx="5357434" cy="4199299"/>
            </a:xfrm>
            <a:prstGeom prst="roundRect">
              <a:avLst>
                <a:gd name="adj" fmla="val 3896"/>
              </a:avLst>
            </a:prstGeom>
            <a:solidFill>
              <a:srgbClr val="434343"/>
            </a:solidFill>
            <a:ln w="12700">
              <a:miter lim="400000"/>
            </a:ln>
          </p:spPr>
          <p:txBody>
            <a:bodyPr lIns="45719" rIns="45719" anchor="ctr"/>
            <a:lstStyle/>
            <a:p>
              <a:pPr>
                <a:defRPr>
                  <a:solidFill>
                    <a:srgbClr val="000000"/>
                  </a:solidFill>
                </a:defRPr>
              </a:pPr>
              <a:endParaRPr/>
            </a:p>
          </p:txBody>
        </p:sp>
        <p:grpSp>
          <p:nvGrpSpPr>
            <p:cNvPr id="1850" name="Group"/>
            <p:cNvGrpSpPr/>
            <p:nvPr/>
          </p:nvGrpSpPr>
          <p:grpSpPr>
            <a:xfrm>
              <a:off x="3310840" y="1748320"/>
              <a:ext cx="4463782" cy="4172847"/>
              <a:chOff x="-1" y="0"/>
              <a:chExt cx="4463781" cy="4172846"/>
            </a:xfrm>
          </p:grpSpPr>
          <p:sp>
            <p:nvSpPr>
              <p:cNvPr id="1840" name="Line"/>
              <p:cNvSpPr/>
              <p:nvPr/>
            </p:nvSpPr>
            <p:spPr>
              <a:xfrm flipH="1">
                <a:off x="-1" y="0"/>
                <a:ext cx="2"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1" name="Line"/>
              <p:cNvSpPr/>
              <p:nvPr/>
            </p:nvSpPr>
            <p:spPr>
              <a:xfrm flipH="1">
                <a:off x="44637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2" name="Line"/>
              <p:cNvSpPr/>
              <p:nvPr/>
            </p:nvSpPr>
            <p:spPr>
              <a:xfrm flipH="1">
                <a:off x="89275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3" name="Line"/>
              <p:cNvSpPr/>
              <p:nvPr/>
            </p:nvSpPr>
            <p:spPr>
              <a:xfrm flipH="1">
                <a:off x="133913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4" name="Line"/>
              <p:cNvSpPr/>
              <p:nvPr/>
            </p:nvSpPr>
            <p:spPr>
              <a:xfrm flipH="1">
                <a:off x="178551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5" name="Line"/>
              <p:cNvSpPr/>
              <p:nvPr/>
            </p:nvSpPr>
            <p:spPr>
              <a:xfrm flipH="1">
                <a:off x="267826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6" name="Line"/>
              <p:cNvSpPr/>
              <p:nvPr/>
            </p:nvSpPr>
            <p:spPr>
              <a:xfrm flipH="1">
                <a:off x="312464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7" name="Line"/>
              <p:cNvSpPr/>
              <p:nvPr/>
            </p:nvSpPr>
            <p:spPr>
              <a:xfrm flipH="1">
                <a:off x="357102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8" name="Line"/>
              <p:cNvSpPr/>
              <p:nvPr/>
            </p:nvSpPr>
            <p:spPr>
              <a:xfrm flipH="1">
                <a:off x="401740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9" name="Line"/>
              <p:cNvSpPr/>
              <p:nvPr/>
            </p:nvSpPr>
            <p:spPr>
              <a:xfrm flipH="1">
                <a:off x="4463779"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51" name="Line"/>
            <p:cNvSpPr/>
            <p:nvPr/>
          </p:nvSpPr>
          <p:spPr>
            <a:xfrm>
              <a:off x="2786425" y="3834742"/>
              <a:ext cx="5512613" cy="1"/>
            </a:xfrm>
            <a:prstGeom prst="line">
              <a:avLst/>
            </a:prstGeom>
            <a:ln>
              <a:solidFill>
                <a:srgbClr val="CCCCCC"/>
              </a:solidFill>
              <a:headEnd type="triangle"/>
              <a:tailEnd type="triangle"/>
            </a:ln>
          </p:spPr>
          <p:txBody>
            <a:bodyPr lIns="45719" rIns="45719"/>
            <a:lstStyle/>
            <a:p>
              <a:endParaRPr/>
            </a:p>
          </p:txBody>
        </p:sp>
        <p:sp>
          <p:nvSpPr>
            <p:cNvPr id="1852" name="More Difficult"/>
            <p:cNvSpPr/>
            <p:nvPr/>
          </p:nvSpPr>
          <p:spPr>
            <a:xfrm>
              <a:off x="4757641" y="904671"/>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More Difficult</a:t>
              </a:r>
            </a:p>
          </p:txBody>
        </p:sp>
        <p:sp>
          <p:nvSpPr>
            <p:cNvPr id="1853" name="Less Difficult"/>
            <p:cNvSpPr/>
            <p:nvPr/>
          </p:nvSpPr>
          <p:spPr>
            <a:xfrm>
              <a:off x="4742534" y="5896378"/>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Less Difficult</a:t>
              </a:r>
            </a:p>
          </p:txBody>
        </p:sp>
        <p:sp>
          <p:nvSpPr>
            <p:cNvPr id="1854" name="More Important"/>
            <p:cNvSpPr/>
            <p:nvPr/>
          </p:nvSpPr>
          <p:spPr>
            <a:xfrm rot="5400000">
              <a:off x="7910839" y="3411515"/>
              <a:ext cx="1573800"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More Important</a:t>
              </a:r>
            </a:p>
          </p:txBody>
        </p:sp>
        <p:sp>
          <p:nvSpPr>
            <p:cNvPr id="1855" name="Less Important"/>
            <p:cNvSpPr/>
            <p:nvPr/>
          </p:nvSpPr>
          <p:spPr>
            <a:xfrm rot="16200000">
              <a:off x="1596043" y="3445364"/>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Less Important</a:t>
              </a:r>
            </a:p>
          </p:txBody>
        </p:sp>
        <p:grpSp>
          <p:nvGrpSpPr>
            <p:cNvPr id="1864" name="Group"/>
            <p:cNvGrpSpPr/>
            <p:nvPr/>
          </p:nvGrpSpPr>
          <p:grpSpPr>
            <a:xfrm rot="16200000">
              <a:off x="3157854" y="1778617"/>
              <a:ext cx="3529964" cy="4124866"/>
              <a:chOff x="0" y="0"/>
              <a:chExt cx="3529962" cy="4124864"/>
            </a:xfrm>
          </p:grpSpPr>
          <p:sp>
            <p:nvSpPr>
              <p:cNvPr id="1856"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7"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8"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9"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0"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1"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2"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3"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grpSp>
          <p:nvGrpSpPr>
            <p:cNvPr id="1873" name="Group"/>
            <p:cNvGrpSpPr/>
            <p:nvPr/>
          </p:nvGrpSpPr>
          <p:grpSpPr>
            <a:xfrm rot="16200000">
              <a:off x="4397645" y="1778617"/>
              <a:ext cx="3529963" cy="4124866"/>
              <a:chOff x="0" y="0"/>
              <a:chExt cx="3529962" cy="4124864"/>
            </a:xfrm>
          </p:grpSpPr>
          <p:sp>
            <p:nvSpPr>
              <p:cNvPr id="1865"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6"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7"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8"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9"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0"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1"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2"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74" name="Line"/>
            <p:cNvSpPr/>
            <p:nvPr/>
          </p:nvSpPr>
          <p:spPr>
            <a:xfrm flipH="1">
              <a:off x="5542731" y="1666185"/>
              <a:ext cx="1" cy="4358546"/>
            </a:xfrm>
            <a:prstGeom prst="line">
              <a:avLst/>
            </a:prstGeom>
            <a:ln>
              <a:solidFill>
                <a:srgbClr val="CCCCCC"/>
              </a:solidFill>
              <a:headEnd type="triangle"/>
              <a:tailEnd type="triangle"/>
            </a:ln>
          </p:spPr>
          <p:txBody>
            <a:bodyPr lIns="45719" rIns="45719"/>
            <a:lstStyle/>
            <a:p>
              <a:endParaRPr/>
            </a:p>
          </p:txBody>
        </p:sp>
      </p:grpSp>
      <p:sp>
        <p:nvSpPr>
          <p:cNvPr id="41" name="Our Approach"/>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Prioritizing</a:t>
            </a:r>
            <a:br>
              <a:rPr lang="en-US" dirty="0"/>
            </a:br>
            <a:r>
              <a:rPr lang="en-US" dirty="0"/>
              <a:t>Ideas</a:t>
            </a:r>
          </a:p>
        </p:txBody>
      </p:sp>
      <p:sp>
        <p:nvSpPr>
          <p:cNvPr id="44" name="What is design?">
            <a:extLst>
              <a:ext uri="{FF2B5EF4-FFF2-40B4-BE49-F238E27FC236}">
                <a16:creationId xmlns:a16="http://schemas.microsoft.com/office/drawing/2014/main" id="{5D9FB2D3-B56E-7643-8B99-D33EC3BD4518}"/>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Prioritization Matrix</a:t>
            </a:r>
          </a:p>
        </p:txBody>
      </p:sp>
      <p:sp>
        <p:nvSpPr>
          <p:cNvPr id="42" name="Line">
            <a:extLst>
              <a:ext uri="{FF2B5EF4-FFF2-40B4-BE49-F238E27FC236}">
                <a16:creationId xmlns:a16="http://schemas.microsoft.com/office/drawing/2014/main" id="{B79C3138-164A-CE45-999B-DA8E91D0E3CA}"/>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339130908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880" name="Each person selects two ideas to move forward.…"/>
          <p:cNvSpPr>
            <a:spLocks noGrp="1"/>
          </p:cNvSpPr>
          <p:nvPr>
            <p:ph type="body" sz="half" idx="1"/>
          </p:nvPr>
        </p:nvSpPr>
        <p:spPr>
          <a:xfrm>
            <a:off x="2455099" y="1474075"/>
            <a:ext cx="6441301" cy="5072499"/>
          </a:xfrm>
          <a:prstGeom prst="rect">
            <a:avLst/>
          </a:prstGeom>
        </p:spPr>
        <p:txBody>
          <a:bodyPr>
            <a:noAutofit/>
          </a:bodyPr>
          <a:lstStyle/>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Define “Important + Difficult”</a:t>
            </a:r>
            <a:br>
              <a:rPr lang="en-US" sz="1790" dirty="0"/>
            </a:br>
            <a:r>
              <a:rPr sz="1790" dirty="0"/>
              <a:t>As a team</a:t>
            </a:r>
            <a:r>
              <a:rPr lang="en-US" sz="1790" dirty="0"/>
              <a:t>,</a:t>
            </a:r>
            <a:r>
              <a:rPr sz="1790" dirty="0"/>
              <a:t> </a:t>
            </a:r>
            <a:r>
              <a:rPr lang="en-US" sz="1790" dirty="0"/>
              <a:t>discuss</a:t>
            </a:r>
            <a:r>
              <a:rPr sz="1790" dirty="0"/>
              <a:t> what your specific</a:t>
            </a:r>
            <a:r>
              <a:rPr sz="1790" b="1" dirty="0"/>
              <a:t> definitions</a:t>
            </a:r>
            <a:r>
              <a:rPr sz="1790" dirty="0"/>
              <a:t> </a:t>
            </a:r>
            <a:br>
              <a:rPr lang="en-US" sz="1790" dirty="0"/>
            </a:br>
            <a:r>
              <a:rPr lang="en-US" sz="1790" dirty="0"/>
              <a:t>of </a:t>
            </a:r>
            <a:r>
              <a:rPr sz="1790" dirty="0"/>
              <a:t>importance and difficulty are.</a:t>
            </a:r>
            <a:br>
              <a:rPr lang="en-US" sz="1790" dirty="0"/>
            </a:br>
            <a:endParaRPr sz="1790" dirty="0"/>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Rank Ideas by Importance</a:t>
            </a:r>
            <a:br>
              <a:rPr lang="en-US" sz="1790" dirty="0"/>
            </a:br>
            <a:r>
              <a:rPr lang="en-US" sz="1790" dirty="0"/>
              <a:t>Then t</a:t>
            </a:r>
            <a:r>
              <a:rPr sz="1790" dirty="0"/>
              <a:t>ake your ideas and </a:t>
            </a:r>
            <a:r>
              <a:rPr lang="en-US" sz="1790" dirty="0"/>
              <a:t>force rank</a:t>
            </a:r>
            <a:r>
              <a:rPr sz="1790" dirty="0"/>
              <a:t> them across the matrix from least to most</a:t>
            </a:r>
            <a:r>
              <a:rPr sz="1790" b="1" dirty="0"/>
              <a:t> important</a:t>
            </a:r>
            <a:r>
              <a:rPr sz="1790" dirty="0"/>
              <a:t>. This will require discussion and collaboration.</a:t>
            </a:r>
            <a:br>
              <a:rPr lang="en-US" sz="1790" dirty="0"/>
            </a:br>
            <a:endParaRPr sz="1790" dirty="0"/>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Rank Ideas by Difficulty</a:t>
            </a:r>
            <a:br>
              <a:rPr lang="en-US" sz="1790" dirty="0"/>
            </a:br>
            <a:r>
              <a:rPr sz="1790" dirty="0"/>
              <a:t>Once in place on the horizontal axis</a:t>
            </a:r>
            <a:r>
              <a:rPr lang="en-US" sz="1790" dirty="0"/>
              <a:t>,</a:t>
            </a:r>
            <a:r>
              <a:rPr sz="1790" dirty="0"/>
              <a:t> do not move your </a:t>
            </a:r>
            <a:r>
              <a:rPr lang="en-US" sz="1790" dirty="0"/>
              <a:t>sticky notes</a:t>
            </a:r>
            <a:r>
              <a:rPr sz="1790" dirty="0"/>
              <a:t> horizontally. While keeping them in order, move them up or down depending on their </a:t>
            </a:r>
            <a:r>
              <a:rPr sz="1790" b="1" dirty="0"/>
              <a:t>difficulty</a:t>
            </a:r>
            <a:r>
              <a:rPr sz="1790" dirty="0"/>
              <a:t> in relation to one another.</a:t>
            </a:r>
          </a:p>
        </p:txBody>
      </p:sp>
      <p:sp>
        <p:nvSpPr>
          <p:cNvPr id="7" name="Our Approach">
            <a:extLst>
              <a:ext uri="{FF2B5EF4-FFF2-40B4-BE49-F238E27FC236}">
                <a16:creationId xmlns:a16="http://schemas.microsoft.com/office/drawing/2014/main" id="{0E94764B-63D0-1C40-A85A-BD0D066F2F3F}"/>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Prioritizing</a:t>
            </a:r>
            <a:br>
              <a:rPr lang="en-US" dirty="0"/>
            </a:br>
            <a:r>
              <a:rPr lang="en-US" dirty="0"/>
              <a:t>Ideas</a:t>
            </a:r>
          </a:p>
        </p:txBody>
      </p:sp>
      <p:sp>
        <p:nvSpPr>
          <p:cNvPr id="9" name="What is design?">
            <a:extLst>
              <a:ext uri="{FF2B5EF4-FFF2-40B4-BE49-F238E27FC236}">
                <a16:creationId xmlns:a16="http://schemas.microsoft.com/office/drawing/2014/main" id="{B5CBC8DA-A4EC-F341-9EC5-CA0B21E2FC19}"/>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Prioritization Process</a:t>
            </a:r>
          </a:p>
        </p:txBody>
      </p:sp>
    </p:spTree>
    <p:extLst>
      <p:ext uri="{BB962C8B-B14F-4D97-AF65-F5344CB8AC3E}">
        <p14:creationId xmlns:p14="http://schemas.microsoft.com/office/powerpoint/2010/main" val="22738862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ur Approach">
            <a:extLst>
              <a:ext uri="{FF2B5EF4-FFF2-40B4-BE49-F238E27FC236}">
                <a16:creationId xmlns:a16="http://schemas.microsoft.com/office/drawing/2014/main" id="{67CF29D7-C88D-8745-8E4C-D6558420D527}"/>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Prioritizing</a:t>
            </a:r>
            <a:br>
              <a:rPr lang="en-US" dirty="0"/>
            </a:br>
            <a:r>
              <a:rPr lang="en-US" dirty="0"/>
              <a:t>Ideas</a:t>
            </a:r>
          </a:p>
        </p:txBody>
      </p:sp>
      <p:grpSp>
        <p:nvGrpSpPr>
          <p:cNvPr id="54" name="Group 53">
            <a:extLst>
              <a:ext uri="{FF2B5EF4-FFF2-40B4-BE49-F238E27FC236}">
                <a16:creationId xmlns:a16="http://schemas.microsoft.com/office/drawing/2014/main" id="{DBCD15C0-1260-6548-A80A-4899CBDA3AA4}"/>
              </a:ext>
            </a:extLst>
          </p:cNvPr>
          <p:cNvGrpSpPr/>
          <p:nvPr/>
        </p:nvGrpSpPr>
        <p:grpSpPr>
          <a:xfrm>
            <a:off x="2368043" y="1220926"/>
            <a:ext cx="6335090" cy="5157028"/>
            <a:chOff x="1982850" y="904671"/>
            <a:chExt cx="7114982" cy="5791894"/>
          </a:xfrm>
        </p:grpSpPr>
        <p:sp>
          <p:nvSpPr>
            <p:cNvPr id="55" name="Rounded Rectangle">
              <a:extLst>
                <a:ext uri="{FF2B5EF4-FFF2-40B4-BE49-F238E27FC236}">
                  <a16:creationId xmlns:a16="http://schemas.microsoft.com/office/drawing/2014/main" id="{CAAD912E-FD72-D549-8206-EB8AAEA0AC51}"/>
                </a:ext>
              </a:extLst>
            </p:cNvPr>
            <p:cNvSpPr/>
            <p:nvPr/>
          </p:nvSpPr>
          <p:spPr>
            <a:xfrm>
              <a:off x="2864014" y="1735093"/>
              <a:ext cx="5357434" cy="4199299"/>
            </a:xfrm>
            <a:prstGeom prst="roundRect">
              <a:avLst>
                <a:gd name="adj" fmla="val 3896"/>
              </a:avLst>
            </a:prstGeom>
            <a:solidFill>
              <a:srgbClr val="434343"/>
            </a:solidFill>
            <a:ln w="12700">
              <a:miter lim="400000"/>
            </a:ln>
          </p:spPr>
          <p:txBody>
            <a:bodyPr lIns="45719" rIns="45719" anchor="ctr"/>
            <a:lstStyle/>
            <a:p>
              <a:pPr>
                <a:defRPr>
                  <a:solidFill>
                    <a:srgbClr val="000000"/>
                  </a:solidFill>
                </a:defRPr>
              </a:pPr>
              <a:endParaRPr/>
            </a:p>
          </p:txBody>
        </p:sp>
        <p:grpSp>
          <p:nvGrpSpPr>
            <p:cNvPr id="56" name="Group">
              <a:extLst>
                <a:ext uri="{FF2B5EF4-FFF2-40B4-BE49-F238E27FC236}">
                  <a16:creationId xmlns:a16="http://schemas.microsoft.com/office/drawing/2014/main" id="{498EE01B-0275-CD4B-AA4C-F6E04DC08A43}"/>
                </a:ext>
              </a:extLst>
            </p:cNvPr>
            <p:cNvGrpSpPr/>
            <p:nvPr/>
          </p:nvGrpSpPr>
          <p:grpSpPr>
            <a:xfrm>
              <a:off x="3310840" y="1748320"/>
              <a:ext cx="4463782" cy="4172847"/>
              <a:chOff x="-1" y="0"/>
              <a:chExt cx="4463781" cy="4172846"/>
            </a:xfrm>
          </p:grpSpPr>
          <p:sp>
            <p:nvSpPr>
              <p:cNvPr id="81" name="Line">
                <a:extLst>
                  <a:ext uri="{FF2B5EF4-FFF2-40B4-BE49-F238E27FC236}">
                    <a16:creationId xmlns:a16="http://schemas.microsoft.com/office/drawing/2014/main" id="{45B51952-F0D0-6D49-A58E-23EBB6A75540}"/>
                  </a:ext>
                </a:extLst>
              </p:cNvPr>
              <p:cNvSpPr/>
              <p:nvPr/>
            </p:nvSpPr>
            <p:spPr>
              <a:xfrm flipH="1">
                <a:off x="-1" y="0"/>
                <a:ext cx="2"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2" name="Line">
                <a:extLst>
                  <a:ext uri="{FF2B5EF4-FFF2-40B4-BE49-F238E27FC236}">
                    <a16:creationId xmlns:a16="http://schemas.microsoft.com/office/drawing/2014/main" id="{55CA8AF6-8EAE-FC4E-8AD0-BC7BC7632CAE}"/>
                  </a:ext>
                </a:extLst>
              </p:cNvPr>
              <p:cNvSpPr/>
              <p:nvPr/>
            </p:nvSpPr>
            <p:spPr>
              <a:xfrm flipH="1">
                <a:off x="44637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3" name="Line">
                <a:extLst>
                  <a:ext uri="{FF2B5EF4-FFF2-40B4-BE49-F238E27FC236}">
                    <a16:creationId xmlns:a16="http://schemas.microsoft.com/office/drawing/2014/main" id="{7D7A5E0C-4C4E-1343-B380-0A2F3CF8D5DB}"/>
                  </a:ext>
                </a:extLst>
              </p:cNvPr>
              <p:cNvSpPr/>
              <p:nvPr/>
            </p:nvSpPr>
            <p:spPr>
              <a:xfrm flipH="1">
                <a:off x="89275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4" name="Line">
                <a:extLst>
                  <a:ext uri="{FF2B5EF4-FFF2-40B4-BE49-F238E27FC236}">
                    <a16:creationId xmlns:a16="http://schemas.microsoft.com/office/drawing/2014/main" id="{A43B3F80-A9DD-B049-9147-87FDC66BFF2F}"/>
                  </a:ext>
                </a:extLst>
              </p:cNvPr>
              <p:cNvSpPr/>
              <p:nvPr/>
            </p:nvSpPr>
            <p:spPr>
              <a:xfrm flipH="1">
                <a:off x="133913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5" name="Line">
                <a:extLst>
                  <a:ext uri="{FF2B5EF4-FFF2-40B4-BE49-F238E27FC236}">
                    <a16:creationId xmlns:a16="http://schemas.microsoft.com/office/drawing/2014/main" id="{AFE48AD4-4608-294C-B395-86676900BC2D}"/>
                  </a:ext>
                </a:extLst>
              </p:cNvPr>
              <p:cNvSpPr/>
              <p:nvPr/>
            </p:nvSpPr>
            <p:spPr>
              <a:xfrm flipH="1">
                <a:off x="178551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6" name="Line">
                <a:extLst>
                  <a:ext uri="{FF2B5EF4-FFF2-40B4-BE49-F238E27FC236}">
                    <a16:creationId xmlns:a16="http://schemas.microsoft.com/office/drawing/2014/main" id="{A707B98C-5CDC-A74E-954A-3780A00FE047}"/>
                  </a:ext>
                </a:extLst>
              </p:cNvPr>
              <p:cNvSpPr/>
              <p:nvPr/>
            </p:nvSpPr>
            <p:spPr>
              <a:xfrm flipH="1">
                <a:off x="267826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7" name="Line">
                <a:extLst>
                  <a:ext uri="{FF2B5EF4-FFF2-40B4-BE49-F238E27FC236}">
                    <a16:creationId xmlns:a16="http://schemas.microsoft.com/office/drawing/2014/main" id="{E0FB64DD-9EC8-BB49-829E-6BA7B64A4A9F}"/>
                  </a:ext>
                </a:extLst>
              </p:cNvPr>
              <p:cNvSpPr/>
              <p:nvPr/>
            </p:nvSpPr>
            <p:spPr>
              <a:xfrm flipH="1">
                <a:off x="312464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8" name="Line">
                <a:extLst>
                  <a:ext uri="{FF2B5EF4-FFF2-40B4-BE49-F238E27FC236}">
                    <a16:creationId xmlns:a16="http://schemas.microsoft.com/office/drawing/2014/main" id="{CAF32619-CC09-2241-8217-5997EF04178F}"/>
                  </a:ext>
                </a:extLst>
              </p:cNvPr>
              <p:cNvSpPr/>
              <p:nvPr/>
            </p:nvSpPr>
            <p:spPr>
              <a:xfrm flipH="1">
                <a:off x="357102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9" name="Line">
                <a:extLst>
                  <a:ext uri="{FF2B5EF4-FFF2-40B4-BE49-F238E27FC236}">
                    <a16:creationId xmlns:a16="http://schemas.microsoft.com/office/drawing/2014/main" id="{F2661A12-2EC5-B64D-AE10-702A2C3E557E}"/>
                  </a:ext>
                </a:extLst>
              </p:cNvPr>
              <p:cNvSpPr/>
              <p:nvPr/>
            </p:nvSpPr>
            <p:spPr>
              <a:xfrm flipH="1">
                <a:off x="401740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90" name="Line">
                <a:extLst>
                  <a:ext uri="{FF2B5EF4-FFF2-40B4-BE49-F238E27FC236}">
                    <a16:creationId xmlns:a16="http://schemas.microsoft.com/office/drawing/2014/main" id="{27A377AE-3553-1D4F-A3CD-49CE1BDFB7D0}"/>
                  </a:ext>
                </a:extLst>
              </p:cNvPr>
              <p:cNvSpPr/>
              <p:nvPr/>
            </p:nvSpPr>
            <p:spPr>
              <a:xfrm flipH="1">
                <a:off x="4463779"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57" name="Line">
              <a:extLst>
                <a:ext uri="{FF2B5EF4-FFF2-40B4-BE49-F238E27FC236}">
                  <a16:creationId xmlns:a16="http://schemas.microsoft.com/office/drawing/2014/main" id="{01199D46-17AA-C94F-AE1C-1BFDF0220F69}"/>
                </a:ext>
              </a:extLst>
            </p:cNvPr>
            <p:cNvSpPr/>
            <p:nvPr/>
          </p:nvSpPr>
          <p:spPr>
            <a:xfrm>
              <a:off x="2786425" y="3834742"/>
              <a:ext cx="5512613" cy="1"/>
            </a:xfrm>
            <a:prstGeom prst="line">
              <a:avLst/>
            </a:prstGeom>
            <a:ln>
              <a:solidFill>
                <a:srgbClr val="CCCCCC"/>
              </a:solidFill>
              <a:headEnd type="triangle"/>
              <a:tailEnd type="triangle"/>
            </a:ln>
          </p:spPr>
          <p:txBody>
            <a:bodyPr lIns="45719" rIns="45719"/>
            <a:lstStyle/>
            <a:p>
              <a:endParaRPr/>
            </a:p>
          </p:txBody>
        </p:sp>
        <p:sp>
          <p:nvSpPr>
            <p:cNvPr id="58" name="More Difficult">
              <a:extLst>
                <a:ext uri="{FF2B5EF4-FFF2-40B4-BE49-F238E27FC236}">
                  <a16:creationId xmlns:a16="http://schemas.microsoft.com/office/drawing/2014/main" id="{671DE462-196F-2447-8ABA-09D9B2E5C402}"/>
                </a:ext>
              </a:extLst>
            </p:cNvPr>
            <p:cNvSpPr/>
            <p:nvPr/>
          </p:nvSpPr>
          <p:spPr>
            <a:xfrm>
              <a:off x="4757641" y="904671"/>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More Difficult</a:t>
              </a:r>
            </a:p>
          </p:txBody>
        </p:sp>
        <p:sp>
          <p:nvSpPr>
            <p:cNvPr id="59" name="Less Difficult">
              <a:extLst>
                <a:ext uri="{FF2B5EF4-FFF2-40B4-BE49-F238E27FC236}">
                  <a16:creationId xmlns:a16="http://schemas.microsoft.com/office/drawing/2014/main" id="{29965F95-EC9E-D542-8119-1200C11E4B1A}"/>
                </a:ext>
              </a:extLst>
            </p:cNvPr>
            <p:cNvSpPr/>
            <p:nvPr/>
          </p:nvSpPr>
          <p:spPr>
            <a:xfrm>
              <a:off x="4742534" y="5896378"/>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Less Difficult</a:t>
              </a:r>
            </a:p>
          </p:txBody>
        </p:sp>
        <p:sp>
          <p:nvSpPr>
            <p:cNvPr id="60" name="More Important">
              <a:extLst>
                <a:ext uri="{FF2B5EF4-FFF2-40B4-BE49-F238E27FC236}">
                  <a16:creationId xmlns:a16="http://schemas.microsoft.com/office/drawing/2014/main" id="{5297DA5F-AC9D-B64A-9A2D-7823B60DB339}"/>
                </a:ext>
              </a:extLst>
            </p:cNvPr>
            <p:cNvSpPr/>
            <p:nvPr/>
          </p:nvSpPr>
          <p:spPr>
            <a:xfrm rot="5400000">
              <a:off x="7910839" y="3411515"/>
              <a:ext cx="1573800"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More Important</a:t>
              </a:r>
            </a:p>
          </p:txBody>
        </p:sp>
        <p:sp>
          <p:nvSpPr>
            <p:cNvPr id="61" name="Less Important">
              <a:extLst>
                <a:ext uri="{FF2B5EF4-FFF2-40B4-BE49-F238E27FC236}">
                  <a16:creationId xmlns:a16="http://schemas.microsoft.com/office/drawing/2014/main" id="{805280AB-CA6F-6841-BB89-1353196D959F}"/>
                </a:ext>
              </a:extLst>
            </p:cNvPr>
            <p:cNvSpPr/>
            <p:nvPr/>
          </p:nvSpPr>
          <p:spPr>
            <a:xfrm rot="16200000">
              <a:off x="1596043" y="3445364"/>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Less Important</a:t>
              </a:r>
            </a:p>
          </p:txBody>
        </p:sp>
        <p:grpSp>
          <p:nvGrpSpPr>
            <p:cNvPr id="62" name="Group">
              <a:extLst>
                <a:ext uri="{FF2B5EF4-FFF2-40B4-BE49-F238E27FC236}">
                  <a16:creationId xmlns:a16="http://schemas.microsoft.com/office/drawing/2014/main" id="{C3EA3E9C-A865-CA40-9B7E-938D84B88C84}"/>
                </a:ext>
              </a:extLst>
            </p:cNvPr>
            <p:cNvGrpSpPr/>
            <p:nvPr/>
          </p:nvGrpSpPr>
          <p:grpSpPr>
            <a:xfrm rot="16200000">
              <a:off x="3157854" y="1778617"/>
              <a:ext cx="3529964" cy="4124866"/>
              <a:chOff x="0" y="0"/>
              <a:chExt cx="3529962" cy="4124864"/>
            </a:xfrm>
          </p:grpSpPr>
          <p:sp>
            <p:nvSpPr>
              <p:cNvPr id="73" name="Line">
                <a:extLst>
                  <a:ext uri="{FF2B5EF4-FFF2-40B4-BE49-F238E27FC236}">
                    <a16:creationId xmlns:a16="http://schemas.microsoft.com/office/drawing/2014/main" id="{31B864BD-2CD7-6849-9FD1-4C39223999F0}"/>
                  </a:ext>
                </a:extLst>
              </p:cNvPr>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4" name="Line">
                <a:extLst>
                  <a:ext uri="{FF2B5EF4-FFF2-40B4-BE49-F238E27FC236}">
                    <a16:creationId xmlns:a16="http://schemas.microsoft.com/office/drawing/2014/main" id="{8B5AA178-DEBD-E845-87ED-91797412B8C1}"/>
                  </a:ext>
                </a:extLst>
              </p:cNvPr>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5" name="Line">
                <a:extLst>
                  <a:ext uri="{FF2B5EF4-FFF2-40B4-BE49-F238E27FC236}">
                    <a16:creationId xmlns:a16="http://schemas.microsoft.com/office/drawing/2014/main" id="{2B863C4B-BAC9-A349-BFE8-74A926A8A189}"/>
                  </a:ext>
                </a:extLst>
              </p:cNvPr>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6" name="Line">
                <a:extLst>
                  <a:ext uri="{FF2B5EF4-FFF2-40B4-BE49-F238E27FC236}">
                    <a16:creationId xmlns:a16="http://schemas.microsoft.com/office/drawing/2014/main" id="{3DC929C0-62D8-C54F-ADFD-3D3ABD8108EE}"/>
                  </a:ext>
                </a:extLst>
              </p:cNvPr>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7" name="Line">
                <a:extLst>
                  <a:ext uri="{FF2B5EF4-FFF2-40B4-BE49-F238E27FC236}">
                    <a16:creationId xmlns:a16="http://schemas.microsoft.com/office/drawing/2014/main" id="{52B963B8-4A72-D843-92C8-FDFCD4C06BF3}"/>
                  </a:ext>
                </a:extLst>
              </p:cNvPr>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8" name="Line">
                <a:extLst>
                  <a:ext uri="{FF2B5EF4-FFF2-40B4-BE49-F238E27FC236}">
                    <a16:creationId xmlns:a16="http://schemas.microsoft.com/office/drawing/2014/main" id="{28FED6D2-41B8-074F-8744-81A8962CC811}"/>
                  </a:ext>
                </a:extLst>
              </p:cNvPr>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9" name="Line">
                <a:extLst>
                  <a:ext uri="{FF2B5EF4-FFF2-40B4-BE49-F238E27FC236}">
                    <a16:creationId xmlns:a16="http://schemas.microsoft.com/office/drawing/2014/main" id="{70F915F6-3845-0E4E-AFD2-1E95257E4C48}"/>
                  </a:ext>
                </a:extLst>
              </p:cNvPr>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80" name="Line">
                <a:extLst>
                  <a:ext uri="{FF2B5EF4-FFF2-40B4-BE49-F238E27FC236}">
                    <a16:creationId xmlns:a16="http://schemas.microsoft.com/office/drawing/2014/main" id="{104F13DB-1811-9B49-9726-3F4134EF40DA}"/>
                  </a:ext>
                </a:extLst>
              </p:cNvPr>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grpSp>
          <p:nvGrpSpPr>
            <p:cNvPr id="63" name="Group">
              <a:extLst>
                <a:ext uri="{FF2B5EF4-FFF2-40B4-BE49-F238E27FC236}">
                  <a16:creationId xmlns:a16="http://schemas.microsoft.com/office/drawing/2014/main" id="{D7FBF500-E037-2F4D-B4DB-C885F16B9807}"/>
                </a:ext>
              </a:extLst>
            </p:cNvPr>
            <p:cNvGrpSpPr/>
            <p:nvPr/>
          </p:nvGrpSpPr>
          <p:grpSpPr>
            <a:xfrm rot="16200000">
              <a:off x="4397645" y="1778617"/>
              <a:ext cx="3529963" cy="4124866"/>
              <a:chOff x="0" y="0"/>
              <a:chExt cx="3529962" cy="4124864"/>
            </a:xfrm>
          </p:grpSpPr>
          <p:sp>
            <p:nvSpPr>
              <p:cNvPr id="65" name="Line">
                <a:extLst>
                  <a:ext uri="{FF2B5EF4-FFF2-40B4-BE49-F238E27FC236}">
                    <a16:creationId xmlns:a16="http://schemas.microsoft.com/office/drawing/2014/main" id="{6FC4E03E-80E0-7442-BDBE-4E18782D3297}"/>
                  </a:ext>
                </a:extLst>
              </p:cNvPr>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66" name="Line">
                <a:extLst>
                  <a:ext uri="{FF2B5EF4-FFF2-40B4-BE49-F238E27FC236}">
                    <a16:creationId xmlns:a16="http://schemas.microsoft.com/office/drawing/2014/main" id="{373C0469-5B5E-A84F-AA05-ED448A82BEFA}"/>
                  </a:ext>
                </a:extLst>
              </p:cNvPr>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67" name="Line">
                <a:extLst>
                  <a:ext uri="{FF2B5EF4-FFF2-40B4-BE49-F238E27FC236}">
                    <a16:creationId xmlns:a16="http://schemas.microsoft.com/office/drawing/2014/main" id="{306EF41D-968F-0C4B-B826-25E9D0C283F8}"/>
                  </a:ext>
                </a:extLst>
              </p:cNvPr>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68" name="Line">
                <a:extLst>
                  <a:ext uri="{FF2B5EF4-FFF2-40B4-BE49-F238E27FC236}">
                    <a16:creationId xmlns:a16="http://schemas.microsoft.com/office/drawing/2014/main" id="{D157ADA0-9938-094A-A289-B7650CEF95B8}"/>
                  </a:ext>
                </a:extLst>
              </p:cNvPr>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69" name="Line">
                <a:extLst>
                  <a:ext uri="{FF2B5EF4-FFF2-40B4-BE49-F238E27FC236}">
                    <a16:creationId xmlns:a16="http://schemas.microsoft.com/office/drawing/2014/main" id="{CEAE10FD-8D06-9A41-B5F1-6F2064D56329}"/>
                  </a:ext>
                </a:extLst>
              </p:cNvPr>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0" name="Line">
                <a:extLst>
                  <a:ext uri="{FF2B5EF4-FFF2-40B4-BE49-F238E27FC236}">
                    <a16:creationId xmlns:a16="http://schemas.microsoft.com/office/drawing/2014/main" id="{C2FB8DDB-BAB7-9549-8C6E-A5DB1E5B4E65}"/>
                  </a:ext>
                </a:extLst>
              </p:cNvPr>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1" name="Line">
                <a:extLst>
                  <a:ext uri="{FF2B5EF4-FFF2-40B4-BE49-F238E27FC236}">
                    <a16:creationId xmlns:a16="http://schemas.microsoft.com/office/drawing/2014/main" id="{BFCDAFDB-3E26-CB4A-8A50-A9A6CEB1F336}"/>
                  </a:ext>
                </a:extLst>
              </p:cNvPr>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72" name="Line">
                <a:extLst>
                  <a:ext uri="{FF2B5EF4-FFF2-40B4-BE49-F238E27FC236}">
                    <a16:creationId xmlns:a16="http://schemas.microsoft.com/office/drawing/2014/main" id="{50107520-5DA3-9C4A-89D0-E0DC4F674352}"/>
                  </a:ext>
                </a:extLst>
              </p:cNvPr>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64" name="Line">
              <a:extLst>
                <a:ext uri="{FF2B5EF4-FFF2-40B4-BE49-F238E27FC236}">
                  <a16:creationId xmlns:a16="http://schemas.microsoft.com/office/drawing/2014/main" id="{7666F1EF-13BB-C74F-ABED-41287193736F}"/>
                </a:ext>
              </a:extLst>
            </p:cNvPr>
            <p:cNvSpPr/>
            <p:nvPr/>
          </p:nvSpPr>
          <p:spPr>
            <a:xfrm flipH="1">
              <a:off x="5542731" y="1666185"/>
              <a:ext cx="1" cy="4358546"/>
            </a:xfrm>
            <a:prstGeom prst="line">
              <a:avLst/>
            </a:prstGeom>
            <a:ln>
              <a:solidFill>
                <a:srgbClr val="CCCCCC"/>
              </a:solidFill>
              <a:headEnd type="triangle"/>
              <a:tailEnd type="triangle"/>
            </a:ln>
          </p:spPr>
          <p:txBody>
            <a:bodyPr lIns="45719" rIns="45719"/>
            <a:lstStyle/>
            <a:p>
              <a:endParaRPr/>
            </a:p>
          </p:txBody>
        </p:sp>
      </p:grpSp>
      <p:grpSp>
        <p:nvGrpSpPr>
          <p:cNvPr id="7" name="Group 6">
            <a:extLst>
              <a:ext uri="{FF2B5EF4-FFF2-40B4-BE49-F238E27FC236}">
                <a16:creationId xmlns:a16="http://schemas.microsoft.com/office/drawing/2014/main" id="{09DA5849-6733-634C-A5FF-208B7B4F5652}"/>
              </a:ext>
            </a:extLst>
          </p:cNvPr>
          <p:cNvGrpSpPr/>
          <p:nvPr/>
        </p:nvGrpSpPr>
        <p:grpSpPr>
          <a:xfrm>
            <a:off x="5856893" y="2219966"/>
            <a:ext cx="1762833" cy="1323737"/>
            <a:chOff x="5989109" y="2076066"/>
            <a:chExt cx="1762833" cy="1323737"/>
          </a:xfrm>
        </p:grpSpPr>
        <p:sp>
          <p:nvSpPr>
            <p:cNvPr id="2" name="Oval 1"/>
            <p:cNvSpPr/>
            <p:nvPr/>
          </p:nvSpPr>
          <p:spPr>
            <a:xfrm>
              <a:off x="5989109" y="2076066"/>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 name="TextBox 2"/>
            <p:cNvSpPr txBox="1"/>
            <p:nvPr/>
          </p:nvSpPr>
          <p:spPr>
            <a:xfrm>
              <a:off x="6182329" y="2542624"/>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STRATEGIC</a:t>
              </a:r>
            </a:p>
          </p:txBody>
        </p:sp>
      </p:grpSp>
      <p:grpSp>
        <p:nvGrpSpPr>
          <p:cNvPr id="4" name="Group 3">
            <a:extLst>
              <a:ext uri="{FF2B5EF4-FFF2-40B4-BE49-F238E27FC236}">
                <a16:creationId xmlns:a16="http://schemas.microsoft.com/office/drawing/2014/main" id="{4E052F79-3110-874E-9A18-35FF747F3DD1}"/>
              </a:ext>
            </a:extLst>
          </p:cNvPr>
          <p:cNvGrpSpPr/>
          <p:nvPr/>
        </p:nvGrpSpPr>
        <p:grpSpPr>
          <a:xfrm>
            <a:off x="5885485" y="4153259"/>
            <a:ext cx="1762833" cy="1323737"/>
            <a:chOff x="6004178" y="4269069"/>
            <a:chExt cx="1762833" cy="1323737"/>
          </a:xfrm>
        </p:grpSpPr>
        <p:sp>
          <p:nvSpPr>
            <p:cNvPr id="44" name="Oval 43"/>
            <p:cNvSpPr/>
            <p:nvPr/>
          </p:nvSpPr>
          <p:spPr>
            <a:xfrm>
              <a:off x="6004178" y="4269069"/>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6" name="TextBox 45"/>
            <p:cNvSpPr txBox="1"/>
            <p:nvPr/>
          </p:nvSpPr>
          <p:spPr>
            <a:xfrm>
              <a:off x="6202860" y="4718847"/>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HIGH R.O.I.</a:t>
              </a:r>
            </a:p>
          </p:txBody>
        </p:sp>
      </p:grpSp>
      <p:grpSp>
        <p:nvGrpSpPr>
          <p:cNvPr id="5" name="Group 4">
            <a:extLst>
              <a:ext uri="{FF2B5EF4-FFF2-40B4-BE49-F238E27FC236}">
                <a16:creationId xmlns:a16="http://schemas.microsoft.com/office/drawing/2014/main" id="{95A4A44A-D75B-954F-A6B8-34B8840E8A99}"/>
              </a:ext>
            </a:extLst>
          </p:cNvPr>
          <p:cNvGrpSpPr/>
          <p:nvPr/>
        </p:nvGrpSpPr>
        <p:grpSpPr>
          <a:xfrm>
            <a:off x="3463752" y="4153259"/>
            <a:ext cx="1762833" cy="1323737"/>
            <a:chOff x="3322179" y="4282294"/>
            <a:chExt cx="1762833" cy="1323737"/>
          </a:xfrm>
        </p:grpSpPr>
        <p:sp>
          <p:nvSpPr>
            <p:cNvPr id="43" name="Oval 42"/>
            <p:cNvSpPr/>
            <p:nvPr/>
          </p:nvSpPr>
          <p:spPr>
            <a:xfrm>
              <a:off x="3322179" y="4282294"/>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7" name="TextBox 46"/>
            <p:cNvSpPr txBox="1"/>
            <p:nvPr/>
          </p:nvSpPr>
          <p:spPr>
            <a:xfrm>
              <a:off x="3498307" y="4469445"/>
              <a:ext cx="143357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LOW HANGING FRUIT</a:t>
              </a:r>
            </a:p>
          </p:txBody>
        </p:sp>
      </p:grpSp>
      <p:grpSp>
        <p:nvGrpSpPr>
          <p:cNvPr id="6" name="Group 5">
            <a:extLst>
              <a:ext uri="{FF2B5EF4-FFF2-40B4-BE49-F238E27FC236}">
                <a16:creationId xmlns:a16="http://schemas.microsoft.com/office/drawing/2014/main" id="{B2E52304-44E5-A34C-A995-429159290AAD}"/>
              </a:ext>
            </a:extLst>
          </p:cNvPr>
          <p:cNvGrpSpPr/>
          <p:nvPr/>
        </p:nvGrpSpPr>
        <p:grpSpPr>
          <a:xfrm>
            <a:off x="3463752" y="2219965"/>
            <a:ext cx="1762833" cy="1323737"/>
            <a:chOff x="3333520" y="2089296"/>
            <a:chExt cx="1762833" cy="1323737"/>
          </a:xfrm>
        </p:grpSpPr>
        <p:sp>
          <p:nvSpPr>
            <p:cNvPr id="42" name="Oval 41"/>
            <p:cNvSpPr/>
            <p:nvPr/>
          </p:nvSpPr>
          <p:spPr>
            <a:xfrm>
              <a:off x="3333520" y="2089296"/>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8" name="TextBox 47"/>
            <p:cNvSpPr txBox="1"/>
            <p:nvPr/>
          </p:nvSpPr>
          <p:spPr>
            <a:xfrm>
              <a:off x="3498148" y="2542624"/>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LUXURY</a:t>
              </a:r>
            </a:p>
          </p:txBody>
        </p:sp>
      </p:grpSp>
      <p:sp>
        <p:nvSpPr>
          <p:cNvPr id="93" name="What is design?">
            <a:extLst>
              <a:ext uri="{FF2B5EF4-FFF2-40B4-BE49-F238E27FC236}">
                <a16:creationId xmlns:a16="http://schemas.microsoft.com/office/drawing/2014/main" id="{046CFB18-3131-5C46-AAEA-6625501DD6C2}"/>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Prioritization Matrix</a:t>
            </a:r>
          </a:p>
        </p:txBody>
      </p:sp>
      <p:sp>
        <p:nvSpPr>
          <p:cNvPr id="91" name="Line">
            <a:extLst>
              <a:ext uri="{FF2B5EF4-FFF2-40B4-BE49-F238E27FC236}">
                <a16:creationId xmlns:a16="http://schemas.microsoft.com/office/drawing/2014/main" id="{A4FB6F6A-8CCE-994B-B6B4-351165661DA1}"/>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322892810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verview:…"/>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rgbClr val="FAA619"/>
                </a:solidFill>
              </a:rPr>
              <a:t>ENVISION</a:t>
            </a:r>
            <a:r>
              <a:rPr lang="en-US" dirty="0"/>
              <a:t>: </a:t>
            </a:r>
            <a:endParaRPr dirty="0"/>
          </a:p>
          <a:p>
            <a:pPr>
              <a:defRPr sz="4800" b="1">
                <a:latin typeface="+mn-lt"/>
                <a:ea typeface="+mn-ea"/>
                <a:cs typeface="+mn-cs"/>
                <a:sym typeface="Helvetica"/>
              </a:defRPr>
            </a:pPr>
            <a:r>
              <a:rPr lang="en-US" dirty="0"/>
              <a:t>Visualizing Concepts</a:t>
            </a:r>
            <a:endParaRPr dirty="0"/>
          </a:p>
        </p:txBody>
      </p:sp>
      <p:sp>
        <p:nvSpPr>
          <p:cNvPr id="16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7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7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72778375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descr="pasted-image.pdf">
            <a:extLst>
              <a:ext uri="{FF2B5EF4-FFF2-40B4-BE49-F238E27FC236}">
                <a16:creationId xmlns:a16="http://schemas.microsoft.com/office/drawing/2014/main" id="{D98CBC73-B105-7F42-9D06-AD91D35950F1}"/>
              </a:ext>
            </a:extLst>
          </p:cNvPr>
          <p:cNvPicPr>
            <a:picLocks noChangeAspect="1"/>
          </p:cNvPicPr>
          <p:nvPr/>
        </p:nvPicPr>
        <p:blipFill>
          <a:blip r:embed="rId3" cstate="email">
            <a:extLst>
              <a:ext uri="{28A0092B-C50C-407E-A947-70E740481C1C}">
                <a14:useLocalDpi xmlns:a14="http://schemas.microsoft.com/office/drawing/2010/main"/>
              </a:ext>
            </a:extLst>
          </a:blip>
          <a:srcRect r="8045" b="1321"/>
          <a:stretch>
            <a:fillRect/>
          </a:stretch>
        </p:blipFill>
        <p:spPr>
          <a:xfrm>
            <a:off x="-1" y="0"/>
            <a:ext cx="9144001" cy="6858001"/>
          </a:xfrm>
          <a:prstGeom prst="rect">
            <a:avLst/>
          </a:prstGeom>
          <a:ln w="12700">
            <a:miter lim="400000"/>
          </a:ln>
        </p:spPr>
      </p:pic>
      <p:sp>
        <p:nvSpPr>
          <p:cNvPr id="1669" name="Envisioning: Ideation Sess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Visualizing Concepts</a:t>
            </a:r>
            <a:endParaRPr lang="en-US" dirty="0">
              <a:solidFill>
                <a:srgbClr val="000000"/>
              </a:solidFil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Concept Sketch</a:t>
            </a:r>
            <a:endParaRPr dirty="0"/>
          </a:p>
        </p:txBody>
      </p:sp>
    </p:spTree>
    <p:extLst>
      <p:ext uri="{BB962C8B-B14F-4D97-AF65-F5344CB8AC3E}">
        <p14:creationId xmlns:p14="http://schemas.microsoft.com/office/powerpoint/2010/main" val="347304294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Concept Poster</a:t>
            </a:r>
            <a:endParaRPr dirty="0"/>
          </a:p>
        </p:txBody>
      </p:sp>
      <p:pic>
        <p:nvPicPr>
          <p:cNvPr id="12" name="Picture 11" descr="A screenshot of a cell phone&#10;&#10;Description automatically generated">
            <a:extLst>
              <a:ext uri="{FF2B5EF4-FFF2-40B4-BE49-F238E27FC236}">
                <a16:creationId xmlns:a16="http://schemas.microsoft.com/office/drawing/2014/main" id="{EE006B04-3B04-A947-A6E3-17ADE963C9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074" y="1574491"/>
            <a:ext cx="6161391" cy="4621047"/>
          </a:xfrm>
          <a:prstGeom prst="rect">
            <a:avLst/>
          </a:prstGeom>
        </p:spPr>
      </p:pic>
      <p:sp>
        <p:nvSpPr>
          <p:cNvPr id="7" name="Envisioning: Ideation Session">
            <a:extLst>
              <a:ext uri="{FF2B5EF4-FFF2-40B4-BE49-F238E27FC236}">
                <a16:creationId xmlns:a16="http://schemas.microsoft.com/office/drawing/2014/main" id="{C0917EE8-3481-F04A-9D68-AFFE0E156551}"/>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Visualizing Concepts</a:t>
            </a:r>
            <a:endParaRPr lang="en-US" dirty="0">
              <a:solidFill>
                <a:srgbClr val="000000"/>
              </a:solidFill>
            </a:endParaRPr>
          </a:p>
        </p:txBody>
      </p:sp>
    </p:spTree>
    <p:extLst>
      <p:ext uri="{BB962C8B-B14F-4D97-AF65-F5344CB8AC3E}">
        <p14:creationId xmlns:p14="http://schemas.microsoft.com/office/powerpoint/2010/main" val="309097322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A619"/>
        </a:solidFill>
        <a:effectLst/>
      </p:bgPr>
    </p:bg>
    <p:spTree>
      <p:nvGrpSpPr>
        <p:cNvPr id="1" name=""/>
        <p:cNvGrpSpPr/>
        <p:nvPr/>
      </p:nvGrpSpPr>
      <p:grpSpPr>
        <a:xfrm>
          <a:off x="0" y="0"/>
          <a:ext cx="0" cy="0"/>
          <a:chOff x="0" y="0"/>
          <a:chExt cx="0" cy="0"/>
        </a:xfrm>
      </p:grpSpPr>
      <p:sp>
        <p:nvSpPr>
          <p:cNvPr id="293" name="Break"/>
          <p:cNvSpPr>
            <a:spLocks noGrp="1"/>
          </p:cNvSpPr>
          <p:nvPr>
            <p:ph type="title"/>
          </p:nvPr>
        </p:nvSpPr>
        <p:spPr>
          <a:xfrm>
            <a:off x="334253" y="1814110"/>
            <a:ext cx="8447400" cy="2467801"/>
          </a:xfrm>
          <a:prstGeom prst="rect">
            <a:avLst/>
          </a:prstGeom>
        </p:spPr>
        <p:txBody>
          <a:bodyPr/>
          <a:lstStyle>
            <a:lvl1pPr algn="ctr" defTabSz="905255">
              <a:defRPr sz="14850" b="1">
                <a:latin typeface="+mn-lt"/>
                <a:ea typeface="+mn-ea"/>
                <a:cs typeface="+mn-cs"/>
                <a:sym typeface="Helvetica"/>
              </a:defRPr>
            </a:lvl1pPr>
          </a:lstStyle>
          <a:p>
            <a:r>
              <a:rPr dirty="0"/>
              <a:t>Break</a:t>
            </a:r>
          </a:p>
        </p:txBody>
      </p:sp>
      <p:sp>
        <p:nvSpPr>
          <p:cNvPr id="294" name="Line"/>
          <p:cNvSpPr/>
          <p:nvPr/>
        </p:nvSpPr>
        <p:spPr>
          <a:xfrm>
            <a:off x="981074" y="4382349"/>
            <a:ext cx="7182002" cy="1"/>
          </a:xfrm>
          <a:prstGeom prst="line">
            <a:avLst/>
          </a:prstGeom>
          <a:ln>
            <a:solidFill>
              <a:srgbClr val="FFFFFF"/>
            </a:solidFill>
          </a:ln>
        </p:spPr>
        <p:txBody>
          <a:bodyPr lIns="45719" rIns="45719"/>
          <a:lstStyle/>
          <a:p>
            <a:endParaRPr/>
          </a:p>
        </p:txBody>
      </p:sp>
      <p:pic>
        <p:nvPicPr>
          <p:cNvPr id="295"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296" name="10 min."/>
          <p:cNvSpPr/>
          <p:nvPr/>
        </p:nvSpPr>
        <p:spPr>
          <a:xfrm>
            <a:off x="348300" y="4482789"/>
            <a:ext cx="8447400" cy="200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algn="ctr">
              <a:defRPr sz="9600" b="1">
                <a:latin typeface="+mn-lt"/>
                <a:ea typeface="+mn-ea"/>
                <a:cs typeface="+mn-cs"/>
                <a:sym typeface="Helvetica"/>
              </a:defRPr>
            </a:lvl1pPr>
          </a:lstStyle>
          <a:p>
            <a:r>
              <a:rPr sz="4800" dirty="0"/>
              <a:t>1</a:t>
            </a:r>
            <a:r>
              <a:rPr lang="en-US" sz="4800" dirty="0"/>
              <a:t>5</a:t>
            </a:r>
            <a:r>
              <a:rPr sz="4800" dirty="0"/>
              <a:t> min.</a:t>
            </a:r>
          </a:p>
        </p:txBody>
      </p:sp>
    </p:spTree>
    <p:extLst>
      <p:ext uri="{BB962C8B-B14F-4D97-AF65-F5344CB8AC3E}">
        <p14:creationId xmlns:p14="http://schemas.microsoft.com/office/powerpoint/2010/main" val="354874340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chemeClr val="accent4"/>
                </a:solidFill>
              </a:rPr>
              <a:t>PROTOTYPE</a:t>
            </a:r>
            <a:r>
              <a:rPr dirty="0">
                <a:solidFill>
                  <a:schemeClr val="accent4"/>
                </a:solidFill>
              </a:rPr>
              <a:t>:</a:t>
            </a:r>
          </a:p>
          <a:p>
            <a:pPr>
              <a:defRPr sz="4800" b="1">
                <a:latin typeface="+mn-lt"/>
                <a:ea typeface="+mn-ea"/>
                <a:cs typeface="+mn-cs"/>
                <a:sym typeface="Helvetica"/>
              </a:defRPr>
            </a:pPr>
            <a:r>
              <a:rPr lang="en-US" dirty="0"/>
              <a:t>Learning by Making</a:t>
            </a:r>
            <a:endParaRPr dirty="0"/>
          </a:p>
        </p:txBody>
      </p:sp>
      <p:sp>
        <p:nvSpPr>
          <p:cNvPr id="6"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7" name="Logo_white.png" descr="Logo_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8"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62174188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Overview:…"/>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rgbClr val="FAA619"/>
                </a:solidFill>
              </a:rPr>
              <a:t>UNDERSTAND</a:t>
            </a:r>
            <a:r>
              <a:rPr lang="en-US" dirty="0"/>
              <a:t>: </a:t>
            </a:r>
            <a:endParaRPr dirty="0"/>
          </a:p>
          <a:p>
            <a:pPr>
              <a:defRPr sz="4800" b="1">
                <a:latin typeface="+mn-lt"/>
                <a:ea typeface="+mn-ea"/>
                <a:cs typeface="+mn-cs"/>
                <a:sym typeface="Helvetica"/>
              </a:defRPr>
            </a:pPr>
            <a:r>
              <a:rPr lang="en-US" dirty="0"/>
              <a:t>Insight Synthesis</a:t>
            </a:r>
            <a:endParaRPr dirty="0"/>
          </a:p>
        </p:txBody>
      </p:sp>
      <p:sp>
        <p:nvSpPr>
          <p:cNvPr id="16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7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7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48505090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Check-In </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C178ABF9-7FCF-1541-BCB2-38F4A9D735F9}"/>
              </a:ext>
            </a:extLst>
          </p:cNvPr>
          <p:cNvSpPr/>
          <p:nvPr/>
        </p:nvSpPr>
        <p:spPr>
          <a:xfrm>
            <a:off x="2799554" y="4570416"/>
            <a:ext cx="421106" cy="421106"/>
          </a:xfrm>
          <a:prstGeom prst="ellipse">
            <a:avLst/>
          </a:prstGeom>
          <a:noFill/>
          <a:ln w="101600" cap="flat">
            <a:solidFill>
              <a:srgbClr val="FAA619"/>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46727539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1450" name="Defining  human-centered design…"/>
          <p:cNvSpPr txBox="1">
            <a:spLocks noGrp="1"/>
          </p:cNvSpPr>
          <p:nvPr>
            <p:ph type="title"/>
          </p:nvPr>
        </p:nvSpPr>
        <p:spPr>
          <a:xfrm>
            <a:off x="2455198" y="622975"/>
            <a:ext cx="5643903" cy="4389300"/>
          </a:xfrm>
          <a:prstGeom prst="rect">
            <a:avLst/>
          </a:prstGeom>
        </p:spPr>
        <p:txBody>
          <a:bodyPr/>
          <a:lstStyle/>
          <a:p>
            <a:pPr>
              <a:defRPr sz="3600" b="1">
                <a:latin typeface="+mj-lt"/>
                <a:ea typeface="+mj-ea"/>
                <a:cs typeface="+mj-cs"/>
                <a:sym typeface="Helvetica"/>
              </a:defRPr>
            </a:pPr>
            <a:r>
              <a:rPr lang="en-US" dirty="0">
                <a:solidFill>
                  <a:srgbClr val="303030"/>
                </a:solidFill>
              </a:rPr>
              <a:t>Prototype:</a:t>
            </a:r>
            <a:br>
              <a:rPr lang="en-US" dirty="0">
                <a:solidFill>
                  <a:srgbClr val="303030"/>
                </a:solidFill>
              </a:rPr>
            </a:br>
            <a:r>
              <a:rPr lang="en-US" dirty="0">
                <a:solidFill>
                  <a:srgbClr val="303030"/>
                </a:solidFill>
              </a:rPr>
              <a:t>A Definition</a:t>
            </a:r>
            <a:br>
              <a:rPr lang="en-US" dirty="0">
                <a:solidFill>
                  <a:schemeClr val="tx1"/>
                </a:solidFill>
              </a:rPr>
            </a:br>
            <a:br>
              <a:rPr lang="en-US" dirty="0">
                <a:solidFill>
                  <a:schemeClr val="tx1"/>
                </a:solidFill>
              </a:rPr>
            </a:br>
            <a:endParaRPr dirty="0"/>
          </a:p>
          <a:p>
            <a:pPr>
              <a:defRPr b="1">
                <a:solidFill>
                  <a:srgbClr val="CCCCCC"/>
                </a:solidFill>
                <a:latin typeface="+mj-lt"/>
                <a:ea typeface="+mj-ea"/>
                <a:cs typeface="+mj-cs"/>
                <a:sym typeface="Helvetica"/>
              </a:defRPr>
            </a:pPr>
            <a:r>
              <a:rPr dirty="0">
                <a:solidFill>
                  <a:srgbClr val="FAA619"/>
                </a:solidFill>
              </a:rPr>
              <a:t>A first simple model, draft, or version of a design or an idea that tests a concept or process in the real world.</a:t>
            </a:r>
          </a:p>
        </p:txBody>
      </p:sp>
      <p:sp>
        <p:nvSpPr>
          <p:cNvPr id="5" name="What is innovation?:">
            <a:extLst>
              <a:ext uri="{FF2B5EF4-FFF2-40B4-BE49-F238E27FC236}">
                <a16:creationId xmlns:a16="http://schemas.microsoft.com/office/drawing/2014/main" id="{AD8197AB-C40A-D048-AE80-F44316B264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
        <p:nvSpPr>
          <p:cNvPr id="6" name="Tips for  Design Collaboration">
            <a:extLst>
              <a:ext uri="{FF2B5EF4-FFF2-40B4-BE49-F238E27FC236}">
                <a16:creationId xmlns:a16="http://schemas.microsoft.com/office/drawing/2014/main" id="{FAABF8F2-F4FE-2449-87CF-C863B66669DA}"/>
              </a:ext>
            </a:extLst>
          </p:cNvPr>
          <p:cNvSpPr txBox="1">
            <a:spLocks/>
          </p:cNvSpPr>
          <p:nvPr/>
        </p:nvSpPr>
        <p:spPr>
          <a:xfrm>
            <a:off x="2455199" y="593375"/>
            <a:ext cx="6587214" cy="16923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defRPr sz="3600" b="1">
                <a:latin typeface="+mn-lt"/>
                <a:ea typeface="+mn-ea"/>
                <a:cs typeface="+mn-cs"/>
                <a:sym typeface="Helvetica"/>
              </a:defRPr>
            </a:pPr>
            <a:r>
              <a:rPr lang="en-US" sz="3600" b="1" dirty="0">
                <a:latin typeface="+mn-lt"/>
                <a:ea typeface="+mn-ea"/>
                <a:cs typeface="+mn-cs"/>
                <a:sym typeface="Helvetica"/>
              </a:rPr>
              <a:t>Prototype:</a:t>
            </a:r>
          </a:p>
          <a:p>
            <a:pPr hangingPunct="1">
              <a:defRPr sz="3600" b="1">
                <a:latin typeface="+mn-lt"/>
                <a:ea typeface="+mn-ea"/>
                <a:cs typeface="+mn-cs"/>
                <a:sym typeface="Helvetica"/>
              </a:defRPr>
            </a:pPr>
            <a:r>
              <a:rPr lang="en-US" sz="3600" b="1" dirty="0">
                <a:latin typeface="+mn-lt"/>
                <a:ea typeface="+mn-ea"/>
                <a:cs typeface="+mn-cs"/>
                <a:sym typeface="Helvetica"/>
              </a:rPr>
              <a:t>A Definition</a:t>
            </a:r>
          </a:p>
        </p:txBody>
      </p:sp>
    </p:spTree>
    <p:extLst>
      <p:ext uri="{BB962C8B-B14F-4D97-AF65-F5344CB8AC3E}">
        <p14:creationId xmlns:p14="http://schemas.microsoft.com/office/powerpoint/2010/main" val="373970363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Tips for  Design Collaboration"/>
          <p:cNvSpPr>
            <a:spLocks noGrp="1"/>
          </p:cNvSpPr>
          <p:nvPr>
            <p:ph type="title"/>
          </p:nvPr>
        </p:nvSpPr>
        <p:spPr>
          <a:xfrm>
            <a:off x="2455199" y="593375"/>
            <a:ext cx="6587214" cy="1692301"/>
          </a:xfrm>
          <a:prstGeom prst="rect">
            <a:avLst/>
          </a:prstGeom>
        </p:spPr>
        <p:txBody>
          <a:bodyPr/>
          <a:lstStyle/>
          <a:p>
            <a:pPr>
              <a:defRPr sz="3600" b="1">
                <a:latin typeface="+mn-lt"/>
                <a:ea typeface="+mn-ea"/>
                <a:cs typeface="+mn-cs"/>
                <a:sym typeface="Helvetica"/>
              </a:defRPr>
            </a:pPr>
            <a:r>
              <a:rPr lang="en-US" dirty="0"/>
              <a:t>Why to Prototype?</a:t>
            </a:r>
            <a:endParaRPr dirty="0"/>
          </a:p>
        </p:txBody>
      </p:sp>
      <p:sp>
        <p:nvSpPr>
          <p:cNvPr id="1804" name="Yes, and……"/>
          <p:cNvSpPr>
            <a:spLocks noGrp="1"/>
          </p:cNvSpPr>
          <p:nvPr>
            <p:ph type="body" idx="1"/>
          </p:nvPr>
        </p:nvSpPr>
        <p:spPr>
          <a:xfrm>
            <a:off x="2455099" y="1437004"/>
            <a:ext cx="6377102" cy="4431272"/>
          </a:xfrm>
          <a:prstGeom prst="rect">
            <a:avLst/>
          </a:prstGeom>
        </p:spPr>
        <p:txBody>
          <a:bodyPr>
            <a:no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dirty="0">
                <a:solidFill>
                  <a:srgbClr val="0098A2"/>
                </a:solidFill>
              </a:rPr>
              <a:t>Tests designs in the real world.</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dirty="0"/>
              <a:t>Manages the risk of misplaced investment in the wrong solution.</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dirty="0">
                <a:solidFill>
                  <a:srgbClr val="0098A2"/>
                </a:solidFill>
              </a:rPr>
              <a:t>Makes the abstract and intangible specific and concrete.</a:t>
            </a:r>
            <a:endParaRPr sz="2800" b="1" dirty="0">
              <a:solidFill>
                <a:srgbClr val="0098A2"/>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spc="-20" dirty="0"/>
              <a:t>Makes ideas accessible for interaction and critique by others.</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spc="-30" dirty="0">
                <a:solidFill>
                  <a:srgbClr val="0098A2"/>
                </a:solidFill>
              </a:rPr>
              <a:t>Enables collaboration &amp; co-design</a:t>
            </a:r>
            <a:endParaRPr sz="2800" b="1" spc="-30" dirty="0">
              <a:solidFill>
                <a:srgbClr val="0098A2"/>
              </a:solidFill>
            </a:endParaRPr>
          </a:p>
        </p:txBody>
      </p:sp>
      <p:sp>
        <p:nvSpPr>
          <p:cNvPr id="180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 name="What is innovation?:">
            <a:extLst>
              <a:ext uri="{FF2B5EF4-FFF2-40B4-BE49-F238E27FC236}">
                <a16:creationId xmlns:a16="http://schemas.microsoft.com/office/drawing/2014/main" id="{85122590-EFCF-3F44-B939-D24D3159A0B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lang="en-US" dirty="0">
              <a:solidFill>
                <a:srgbClr val="000000"/>
              </a:solidFill>
            </a:endParaRPr>
          </a:p>
        </p:txBody>
      </p:sp>
    </p:spTree>
    <p:extLst>
      <p:ext uri="{BB962C8B-B14F-4D97-AF65-F5344CB8AC3E}">
        <p14:creationId xmlns:p14="http://schemas.microsoft.com/office/powerpoint/2010/main" val="131325093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Tips for  Design Collaboration"/>
          <p:cNvSpPr>
            <a:spLocks noGrp="1"/>
          </p:cNvSpPr>
          <p:nvPr>
            <p:ph type="title"/>
          </p:nvPr>
        </p:nvSpPr>
        <p:spPr>
          <a:xfrm>
            <a:off x="2455199" y="593375"/>
            <a:ext cx="6587214" cy="1692301"/>
          </a:xfrm>
          <a:prstGeom prst="rect">
            <a:avLst/>
          </a:prstGeom>
        </p:spPr>
        <p:txBody>
          <a:bodyPr/>
          <a:lstStyle/>
          <a:p>
            <a:pPr>
              <a:defRPr sz="3600" b="1">
                <a:latin typeface="+mn-lt"/>
                <a:ea typeface="+mn-ea"/>
                <a:cs typeface="+mn-cs"/>
                <a:sym typeface="Helvetica"/>
              </a:defRPr>
            </a:pPr>
            <a:r>
              <a:rPr lang="en-US" dirty="0"/>
              <a:t>How to Prototype?</a:t>
            </a:r>
            <a:endParaRPr dirty="0"/>
          </a:p>
        </p:txBody>
      </p:sp>
      <p:sp>
        <p:nvSpPr>
          <p:cNvPr id="1804" name="Yes, and……"/>
          <p:cNvSpPr>
            <a:spLocks noGrp="1"/>
          </p:cNvSpPr>
          <p:nvPr>
            <p:ph type="body" idx="1"/>
          </p:nvPr>
        </p:nvSpPr>
        <p:spPr>
          <a:xfrm>
            <a:off x="2455099" y="1437004"/>
            <a:ext cx="6377102" cy="4431272"/>
          </a:xfrm>
          <a:prstGeom prst="rect">
            <a:avLst/>
          </a:prstGeom>
        </p:spPr>
        <p:txBody>
          <a:bodyPr>
            <a:noAutofit/>
          </a:bodyPr>
          <a:lstStyle/>
          <a:p>
            <a:pPr marL="457200" indent="-457200">
              <a:lnSpc>
                <a:spcPct val="110000"/>
              </a:lnSpc>
              <a:spcBef>
                <a:spcPts val="900"/>
              </a:spcBef>
              <a:buFont typeface="Arial" panose="020B0604020202020204" pitchFamily="34" charset="0"/>
              <a:buChar char="•"/>
            </a:pPr>
            <a:r>
              <a:rPr lang="en-US" sz="2800" b="1" dirty="0">
                <a:solidFill>
                  <a:srgbClr val="0098A2"/>
                </a:solidFill>
              </a:rPr>
              <a:t>Don’t waste time on little details. Don’t waste $ on fancy materials.</a:t>
            </a:r>
            <a:endParaRPr lang="en-US" sz="2000" b="1" dirty="0">
              <a:solidFill>
                <a:srgbClr val="0098A2"/>
              </a:solidFill>
            </a:endParaRPr>
          </a:p>
          <a:p>
            <a:pPr marL="457200" indent="-457200">
              <a:lnSpc>
                <a:spcPct val="110000"/>
              </a:lnSpc>
              <a:spcBef>
                <a:spcPts val="900"/>
              </a:spcBef>
              <a:buFont typeface="Arial" panose="020B0604020202020204" pitchFamily="34" charset="0"/>
              <a:buChar char="•"/>
            </a:pPr>
            <a:r>
              <a:rPr lang="en-US" sz="2800" b="1" dirty="0">
                <a:solidFill>
                  <a:schemeClr val="bg2"/>
                </a:solidFill>
              </a:rPr>
              <a:t>Work with what you have on hand to create props, personas, and Frankenstein monsters, whatever you need to do to see and feel what’s working and what’s not.</a:t>
            </a:r>
            <a:endParaRPr lang="en-US" sz="2000" b="1" dirty="0">
              <a:solidFill>
                <a:schemeClr val="bg2"/>
              </a:solidFill>
            </a:endParaRPr>
          </a:p>
          <a:p>
            <a:pPr marL="457200" indent="-457200">
              <a:lnSpc>
                <a:spcPct val="110000"/>
              </a:lnSpc>
              <a:spcBef>
                <a:spcPts val="900"/>
              </a:spcBef>
              <a:buFont typeface="Arial" panose="020B0604020202020204" pitchFamily="34" charset="0"/>
              <a:buChar char="•"/>
            </a:pPr>
            <a:r>
              <a:rPr lang="en-US" sz="2800" b="1" spc="-30" dirty="0">
                <a:solidFill>
                  <a:srgbClr val="0098A2"/>
                </a:solidFill>
              </a:rPr>
              <a:t>Seek to reveal, not conceal, flaws. </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endParaRPr sz="2800" b="1" spc="-30" dirty="0">
              <a:solidFill>
                <a:srgbClr val="0098A2"/>
              </a:solidFill>
            </a:endParaRPr>
          </a:p>
        </p:txBody>
      </p:sp>
      <p:sp>
        <p:nvSpPr>
          <p:cNvPr id="180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 name="What is innovation?:">
            <a:extLst>
              <a:ext uri="{FF2B5EF4-FFF2-40B4-BE49-F238E27FC236}">
                <a16:creationId xmlns:a16="http://schemas.microsoft.com/office/drawing/2014/main" id="{85122590-EFCF-3F44-B939-D24D3159A0B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lang="en-US" dirty="0">
              <a:solidFill>
                <a:srgbClr val="000000"/>
              </a:solidFill>
            </a:endParaRPr>
          </a:p>
        </p:txBody>
      </p:sp>
    </p:spTree>
    <p:extLst>
      <p:ext uri="{BB962C8B-B14F-4D97-AF65-F5344CB8AC3E}">
        <p14:creationId xmlns:p14="http://schemas.microsoft.com/office/powerpoint/2010/main" val="258491490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Tips for  Design Collaboration"/>
          <p:cNvSpPr>
            <a:spLocks noGrp="1"/>
          </p:cNvSpPr>
          <p:nvPr>
            <p:ph type="title"/>
          </p:nvPr>
        </p:nvSpPr>
        <p:spPr>
          <a:xfrm>
            <a:off x="2455199" y="593375"/>
            <a:ext cx="6587214" cy="1692301"/>
          </a:xfrm>
          <a:prstGeom prst="rect">
            <a:avLst/>
          </a:prstGeom>
        </p:spPr>
        <p:txBody>
          <a:bodyPr/>
          <a:lstStyle/>
          <a:p>
            <a:pPr>
              <a:defRPr sz="3600" b="1">
                <a:latin typeface="+mn-lt"/>
                <a:ea typeface="+mn-ea"/>
                <a:cs typeface="+mn-cs"/>
                <a:sym typeface="Helvetica"/>
              </a:defRPr>
            </a:pPr>
            <a:r>
              <a:rPr lang="en-US" dirty="0"/>
              <a:t>How to Prototype?</a:t>
            </a:r>
            <a:endParaRPr dirty="0"/>
          </a:p>
        </p:txBody>
      </p:sp>
      <p:sp>
        <p:nvSpPr>
          <p:cNvPr id="1804" name="Yes, and……"/>
          <p:cNvSpPr>
            <a:spLocks noGrp="1"/>
          </p:cNvSpPr>
          <p:nvPr>
            <p:ph type="body" idx="1"/>
          </p:nvPr>
        </p:nvSpPr>
        <p:spPr>
          <a:xfrm>
            <a:off x="2455099" y="1437004"/>
            <a:ext cx="6377102" cy="4431272"/>
          </a:xfrm>
          <a:prstGeom prst="rect">
            <a:avLst/>
          </a:prstGeom>
        </p:spPr>
        <p:txBody>
          <a:bodyPr>
            <a:no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spc="-30" dirty="0">
                <a:solidFill>
                  <a:srgbClr val="0098A2"/>
                </a:solidFill>
                <a:sym typeface="Helvetica"/>
              </a:rPr>
              <a:t>Simple models or mock-ups will work for physical or digital designs, but less tangible services or experiences will need to be tested through performance, storyboarding, or other narratives.</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lang="en-US" sz="2800" b="1" dirty="0">
                <a:solidFill>
                  <a:schemeClr val="bg2"/>
                </a:solidFill>
                <a:sym typeface="Helvetica"/>
              </a:rPr>
              <a:t>Test pieces and parts of your design when the whole is not testable. Mix levels of fidelity, focusing on critical components.</a:t>
            </a:r>
            <a:endParaRPr sz="2800" b="1" spc="-30" dirty="0">
              <a:solidFill>
                <a:srgbClr val="0098A2"/>
              </a:solidFill>
            </a:endParaRPr>
          </a:p>
        </p:txBody>
      </p:sp>
      <p:sp>
        <p:nvSpPr>
          <p:cNvPr id="180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 name="What is innovation?:">
            <a:extLst>
              <a:ext uri="{FF2B5EF4-FFF2-40B4-BE49-F238E27FC236}">
                <a16:creationId xmlns:a16="http://schemas.microsoft.com/office/drawing/2014/main" id="{85122590-EFCF-3F44-B939-D24D3159A0B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lang="en-US" dirty="0">
              <a:solidFill>
                <a:srgbClr val="000000"/>
              </a:solidFill>
            </a:endParaRPr>
          </a:p>
        </p:txBody>
      </p:sp>
    </p:spTree>
    <p:extLst>
      <p:ext uri="{BB962C8B-B14F-4D97-AF65-F5344CB8AC3E}">
        <p14:creationId xmlns:p14="http://schemas.microsoft.com/office/powerpoint/2010/main" val="266701324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A375AD-89DC-F444-8C33-E61AF56D4E00}"/>
              </a:ext>
            </a:extLst>
          </p:cNvPr>
          <p:cNvSpPr/>
          <p:nvPr/>
        </p:nvSpPr>
        <p:spPr>
          <a:xfrm>
            <a:off x="2580508" y="1910412"/>
            <a:ext cx="5839165" cy="4303354"/>
          </a:xfrm>
          <a:prstGeom prst="rect">
            <a:avLst/>
          </a:prstGeom>
          <a:solidFill>
            <a:schemeClr val="tx1"/>
          </a:solidFill>
          <a:ln>
            <a:solidFill>
              <a:srgbClr val="30303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8A41738-3394-7249-8F12-EBD572E3A0E5}"/>
              </a:ext>
            </a:extLst>
          </p:cNvPr>
          <p:cNvPicPr>
            <a:picLocks noChangeAspect="1"/>
          </p:cNvPicPr>
          <p:nvPr/>
        </p:nvPicPr>
        <p:blipFill rotWithShape="1">
          <a:blip r:embed="rId3">
            <a:extLst>
              <a:ext uri="{28A0092B-C50C-407E-A947-70E740481C1C}">
                <a14:useLocalDpi xmlns:a14="http://schemas.microsoft.com/office/drawing/2010/main"/>
              </a:ext>
            </a:extLst>
          </a:blip>
          <a:srcRect l="17267"/>
          <a:stretch/>
        </p:blipFill>
        <p:spPr>
          <a:xfrm>
            <a:off x="2856531" y="2362199"/>
            <a:ext cx="5551853" cy="3849833"/>
          </a:xfrm>
          <a:prstGeom prst="rect">
            <a:avLst/>
          </a:prstGeom>
        </p:spPr>
      </p:pic>
      <p:sp>
        <p:nvSpPr>
          <p:cNvPr id="7" name="Rectangle 6">
            <a:extLst>
              <a:ext uri="{FF2B5EF4-FFF2-40B4-BE49-F238E27FC236}">
                <a16:creationId xmlns:a16="http://schemas.microsoft.com/office/drawing/2014/main" id="{464BCD31-4CF8-B840-9C9F-78E2D21AE030}"/>
              </a:ext>
            </a:extLst>
          </p:cNvPr>
          <p:cNvSpPr/>
          <p:nvPr/>
        </p:nvSpPr>
        <p:spPr>
          <a:xfrm>
            <a:off x="4305300" y="4114800"/>
            <a:ext cx="1333500" cy="990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EF19A30-06D8-E94D-8353-2BBBA11D660B}"/>
              </a:ext>
            </a:extLst>
          </p:cNvPr>
          <p:cNvPicPr>
            <a:picLocks noChangeAspect="1"/>
          </p:cNvPicPr>
          <p:nvPr/>
        </p:nvPicPr>
        <p:blipFill rotWithShape="1">
          <a:blip r:embed="rId3">
            <a:extLst>
              <a:ext uri="{28A0092B-C50C-407E-A947-70E740481C1C}">
                <a14:useLocalDpi xmlns:a14="http://schemas.microsoft.com/office/drawing/2010/main"/>
              </a:ext>
            </a:extLst>
          </a:blip>
          <a:srcRect l="1701" t="24980" r="42458" b="28504"/>
          <a:stretch/>
        </p:blipFill>
        <p:spPr>
          <a:xfrm rot="19633669">
            <a:off x="2362199" y="2478078"/>
            <a:ext cx="4305301" cy="2057400"/>
          </a:xfrm>
          <a:prstGeom prst="rect">
            <a:avLst/>
          </a:prstGeom>
        </p:spPr>
      </p:pic>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Physical Models + Mockups</a:t>
            </a:r>
            <a:endParaRPr dirty="0"/>
          </a:p>
        </p:txBody>
      </p:sp>
      <p:sp>
        <p:nvSpPr>
          <p:cNvPr id="14" name="What is innovation?:">
            <a:extLst>
              <a:ext uri="{FF2B5EF4-FFF2-40B4-BE49-F238E27FC236}">
                <a16:creationId xmlns:a16="http://schemas.microsoft.com/office/drawing/2014/main" id="{B30F0C40-A988-0744-8D3C-0426F69198E4}"/>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Tree>
    <p:extLst>
      <p:ext uri="{BB962C8B-B14F-4D97-AF65-F5344CB8AC3E}">
        <p14:creationId xmlns:p14="http://schemas.microsoft.com/office/powerpoint/2010/main" val="3689205209"/>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Paper Prototypes</a:t>
            </a:r>
          </a:p>
        </p:txBody>
      </p:sp>
      <p:pic>
        <p:nvPicPr>
          <p:cNvPr id="13" name="Picture 12">
            <a:extLst>
              <a:ext uri="{FF2B5EF4-FFF2-40B4-BE49-F238E27FC236}">
                <a16:creationId xmlns:a16="http://schemas.microsoft.com/office/drawing/2014/main" id="{C7139DF0-1B08-C34E-B5ED-0551C6BFC43D}"/>
              </a:ext>
            </a:extLst>
          </p:cNvPr>
          <p:cNvPicPr>
            <a:picLocks noChangeAspect="1"/>
          </p:cNvPicPr>
          <p:nvPr/>
        </p:nvPicPr>
        <p:blipFill rotWithShape="1">
          <a:blip r:embed="rId3"/>
          <a:srcRect l="9198" r="1051"/>
          <a:stretch/>
        </p:blipFill>
        <p:spPr>
          <a:xfrm>
            <a:off x="2580508" y="1910410"/>
            <a:ext cx="5839160" cy="4303355"/>
          </a:xfrm>
          <a:prstGeom prst="rect">
            <a:avLst/>
          </a:prstGeom>
        </p:spPr>
      </p:pic>
      <p:sp>
        <p:nvSpPr>
          <p:cNvPr id="8" name="What is innovation?:">
            <a:extLst>
              <a:ext uri="{FF2B5EF4-FFF2-40B4-BE49-F238E27FC236}">
                <a16:creationId xmlns:a16="http://schemas.microsoft.com/office/drawing/2014/main" id="{5CE47C88-7F17-324E-92FD-5C57CF595BA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Tree>
    <p:extLst>
      <p:ext uri="{BB962C8B-B14F-4D97-AF65-F5344CB8AC3E}">
        <p14:creationId xmlns:p14="http://schemas.microsoft.com/office/powerpoint/2010/main" val="66516484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Storyboards + Journeys</a:t>
            </a:r>
          </a:p>
        </p:txBody>
      </p:sp>
      <p:pic>
        <p:nvPicPr>
          <p:cNvPr id="9" name="Picture 8">
            <a:extLst>
              <a:ext uri="{FF2B5EF4-FFF2-40B4-BE49-F238E27FC236}">
                <a16:creationId xmlns:a16="http://schemas.microsoft.com/office/drawing/2014/main" id="{FD1039DE-9A38-FA40-BADD-BFB2A07CAD2D}"/>
              </a:ext>
            </a:extLst>
          </p:cNvPr>
          <p:cNvPicPr>
            <a:picLocks noChangeAspect="1"/>
          </p:cNvPicPr>
          <p:nvPr/>
        </p:nvPicPr>
        <p:blipFill rotWithShape="1">
          <a:blip r:embed="rId3"/>
          <a:srcRect l="7539" r="15788"/>
          <a:stretch/>
        </p:blipFill>
        <p:spPr>
          <a:xfrm>
            <a:off x="2580501" y="1905373"/>
            <a:ext cx="5839156" cy="4303356"/>
          </a:xfrm>
          <a:prstGeom prst="rect">
            <a:avLst/>
          </a:prstGeom>
        </p:spPr>
      </p:pic>
      <p:sp>
        <p:nvSpPr>
          <p:cNvPr id="10" name="What is innovation?:">
            <a:extLst>
              <a:ext uri="{FF2B5EF4-FFF2-40B4-BE49-F238E27FC236}">
                <a16:creationId xmlns:a16="http://schemas.microsoft.com/office/drawing/2014/main" id="{A5433F0D-66E2-EA4D-B157-7F76240B3F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Tree>
    <p:extLst>
      <p:ext uri="{BB962C8B-B14F-4D97-AF65-F5344CB8AC3E}">
        <p14:creationId xmlns:p14="http://schemas.microsoft.com/office/powerpoint/2010/main" val="354705817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Experience Models + Maps</a:t>
            </a:r>
          </a:p>
        </p:txBody>
      </p:sp>
      <p:sp>
        <p:nvSpPr>
          <p:cNvPr id="10" name="What is innovation?:">
            <a:extLst>
              <a:ext uri="{FF2B5EF4-FFF2-40B4-BE49-F238E27FC236}">
                <a16:creationId xmlns:a16="http://schemas.microsoft.com/office/drawing/2014/main" id="{A5433F0D-66E2-EA4D-B157-7F76240B3F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pic>
        <p:nvPicPr>
          <p:cNvPr id="12" name="Picture 11">
            <a:extLst>
              <a:ext uri="{FF2B5EF4-FFF2-40B4-BE49-F238E27FC236}">
                <a16:creationId xmlns:a16="http://schemas.microsoft.com/office/drawing/2014/main" id="{C2ECE2D3-9DAC-0642-B93E-36CBC22D5FBB}"/>
              </a:ext>
            </a:extLst>
          </p:cNvPr>
          <p:cNvPicPr>
            <a:picLocks noChangeAspect="1"/>
          </p:cNvPicPr>
          <p:nvPr/>
        </p:nvPicPr>
        <p:blipFill rotWithShape="1">
          <a:blip r:embed="rId3"/>
          <a:srcRect l="2932" t="7420" r="2932" b="123"/>
          <a:stretch/>
        </p:blipFill>
        <p:spPr>
          <a:xfrm>
            <a:off x="2580502" y="1904546"/>
            <a:ext cx="5839156" cy="4301329"/>
          </a:xfrm>
          <a:prstGeom prst="rect">
            <a:avLst/>
          </a:prstGeom>
        </p:spPr>
      </p:pic>
    </p:spTree>
    <p:extLst>
      <p:ext uri="{BB962C8B-B14F-4D97-AF65-F5344CB8AC3E}">
        <p14:creationId xmlns:p14="http://schemas.microsoft.com/office/powerpoint/2010/main" val="222251279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Performance + Roleplay</a:t>
            </a:r>
          </a:p>
        </p:txBody>
      </p:sp>
      <p:sp>
        <p:nvSpPr>
          <p:cNvPr id="10" name="What is innovation?:">
            <a:extLst>
              <a:ext uri="{FF2B5EF4-FFF2-40B4-BE49-F238E27FC236}">
                <a16:creationId xmlns:a16="http://schemas.microsoft.com/office/drawing/2014/main" id="{A5433F0D-66E2-EA4D-B157-7F76240B3F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pic>
        <p:nvPicPr>
          <p:cNvPr id="13" name="Picture 12">
            <a:extLst>
              <a:ext uri="{FF2B5EF4-FFF2-40B4-BE49-F238E27FC236}">
                <a16:creationId xmlns:a16="http://schemas.microsoft.com/office/drawing/2014/main" id="{0E7DFCB0-A356-FD4F-8978-76D0296D3C3D}"/>
              </a:ext>
            </a:extLst>
          </p:cNvPr>
          <p:cNvPicPr>
            <a:picLocks noChangeAspect="1"/>
          </p:cNvPicPr>
          <p:nvPr/>
        </p:nvPicPr>
        <p:blipFill rotWithShape="1">
          <a:blip r:embed="rId3"/>
          <a:srcRect l="17474" r="2271"/>
          <a:stretch/>
        </p:blipFill>
        <p:spPr>
          <a:xfrm>
            <a:off x="2580501" y="1904546"/>
            <a:ext cx="5839156" cy="4309218"/>
          </a:xfrm>
          <a:prstGeom prst="rect">
            <a:avLst/>
          </a:prstGeom>
        </p:spPr>
      </p:pic>
      <p:pic>
        <p:nvPicPr>
          <p:cNvPr id="14" name="image15.jpeg" descr="image15.jpeg">
            <a:extLst>
              <a:ext uri="{FF2B5EF4-FFF2-40B4-BE49-F238E27FC236}">
                <a16:creationId xmlns:a16="http://schemas.microsoft.com/office/drawing/2014/main" id="{C260597A-3375-0241-8234-EDC725C693D8}"/>
              </a:ext>
            </a:extLst>
          </p:cNvPr>
          <p:cNvPicPr>
            <a:picLocks noChangeAspect="1"/>
          </p:cNvPicPr>
          <p:nvPr/>
        </p:nvPicPr>
        <p:blipFill rotWithShape="1">
          <a:blip r:embed="rId4"/>
          <a:srcRect l="2331" t="4785" r="2331"/>
          <a:stretch/>
        </p:blipFill>
        <p:spPr>
          <a:xfrm>
            <a:off x="2580501" y="1904545"/>
            <a:ext cx="5839149" cy="4360079"/>
          </a:xfrm>
          <a:prstGeom prst="rect">
            <a:avLst/>
          </a:prstGeom>
          <a:ln w="12700">
            <a:miter lim="400000"/>
          </a:ln>
        </p:spPr>
      </p:pic>
    </p:spTree>
    <p:extLst>
      <p:ext uri="{BB962C8B-B14F-4D97-AF65-F5344CB8AC3E}">
        <p14:creationId xmlns:p14="http://schemas.microsoft.com/office/powerpoint/2010/main" val="122653486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HCD Process Revisited </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Insight Synthesis</a:t>
            </a:r>
            <a:endParaRPr dirty="0">
              <a:solidFill>
                <a:srgbClr val="000000"/>
              </a:solidFill>
            </a:endParaRPr>
          </a:p>
        </p:txBody>
      </p:sp>
      <p:sp>
        <p:nvSpPr>
          <p:cNvPr id="8" name="Rectangle">
            <a:extLst>
              <a:ext uri="{FF2B5EF4-FFF2-40B4-BE49-F238E27FC236}">
                <a16:creationId xmlns:a16="http://schemas.microsoft.com/office/drawing/2014/main" id="{210835AE-A053-F44A-9D8A-8559C1C8944C}"/>
              </a:ext>
            </a:extLst>
          </p:cNvPr>
          <p:cNvSpPr/>
          <p:nvPr/>
        </p:nvSpPr>
        <p:spPr>
          <a:xfrm>
            <a:off x="0" y="1371866"/>
            <a:ext cx="9157811" cy="5486134"/>
          </a:xfrm>
          <a:prstGeom prst="rect">
            <a:avLst/>
          </a:prstGeom>
          <a:solidFill>
            <a:schemeClr val="tx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pic>
        <p:nvPicPr>
          <p:cNvPr id="14" name="HCD_Process_diagram.jpg" descr="HCD_Process_diagram.jpg">
            <a:extLst>
              <a:ext uri="{FF2B5EF4-FFF2-40B4-BE49-F238E27FC236}">
                <a16:creationId xmlns:a16="http://schemas.microsoft.com/office/drawing/2014/main" id="{F9E092CE-C27D-2B40-8263-7C40423F7025}"/>
              </a:ext>
            </a:extLst>
          </p:cNvPr>
          <p:cNvPicPr>
            <a:picLocks noChangeAspect="1"/>
          </p:cNvPicPr>
          <p:nvPr/>
        </p:nvPicPr>
        <p:blipFill rotWithShape="1">
          <a:blip r:embed="rId3"/>
          <a:srcRect t="19907" b="2048"/>
          <a:stretch/>
        </p:blipFill>
        <p:spPr>
          <a:xfrm>
            <a:off x="326571" y="1599572"/>
            <a:ext cx="8490858" cy="5030722"/>
          </a:xfrm>
          <a:prstGeom prst="rect">
            <a:avLst/>
          </a:prstGeom>
          <a:ln w="12700">
            <a:miter lim="400000"/>
          </a:ln>
        </p:spPr>
      </p:pic>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Oval 6">
            <a:extLst>
              <a:ext uri="{FF2B5EF4-FFF2-40B4-BE49-F238E27FC236}">
                <a16:creationId xmlns:a16="http://schemas.microsoft.com/office/drawing/2014/main" id="{87F3046D-3974-3441-9A75-23AC591ED54D}"/>
              </a:ext>
            </a:extLst>
          </p:cNvPr>
          <p:cNvSpPr/>
          <p:nvPr/>
        </p:nvSpPr>
        <p:spPr>
          <a:xfrm>
            <a:off x="5506327" y="5480118"/>
            <a:ext cx="421106" cy="421106"/>
          </a:xfrm>
          <a:prstGeom prst="ellipse">
            <a:avLst/>
          </a:prstGeom>
          <a:noFill/>
          <a:ln w="101600" cap="flat">
            <a:solidFill>
              <a:srgbClr val="FAA619"/>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81213715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Video + Animation</a:t>
            </a:r>
          </a:p>
        </p:txBody>
      </p:sp>
      <p:sp>
        <p:nvSpPr>
          <p:cNvPr id="10" name="What is innovation?:">
            <a:extLst>
              <a:ext uri="{FF2B5EF4-FFF2-40B4-BE49-F238E27FC236}">
                <a16:creationId xmlns:a16="http://schemas.microsoft.com/office/drawing/2014/main" id="{A5433F0D-66E2-EA4D-B157-7F76240B3F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pic>
        <p:nvPicPr>
          <p:cNvPr id="12" name="Picture 11">
            <a:extLst>
              <a:ext uri="{FF2B5EF4-FFF2-40B4-BE49-F238E27FC236}">
                <a16:creationId xmlns:a16="http://schemas.microsoft.com/office/drawing/2014/main" id="{4D6581CB-B27C-3740-9B50-F1A278724443}"/>
              </a:ext>
            </a:extLst>
          </p:cNvPr>
          <p:cNvPicPr>
            <a:picLocks noChangeAspect="1"/>
          </p:cNvPicPr>
          <p:nvPr/>
        </p:nvPicPr>
        <p:blipFill rotWithShape="1">
          <a:blip r:embed="rId3"/>
          <a:srcRect l="11889" r="11889"/>
          <a:stretch/>
        </p:blipFill>
        <p:spPr>
          <a:xfrm>
            <a:off x="2580501" y="1904546"/>
            <a:ext cx="5839151" cy="4309218"/>
          </a:xfrm>
          <a:prstGeom prst="rect">
            <a:avLst/>
          </a:prstGeom>
        </p:spPr>
      </p:pic>
    </p:spTree>
    <p:extLst>
      <p:ext uri="{BB962C8B-B14F-4D97-AF65-F5344CB8AC3E}">
        <p14:creationId xmlns:p14="http://schemas.microsoft.com/office/powerpoint/2010/main" val="26244844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753FFF-EE08-1940-9EA7-16CD93B67142}"/>
              </a:ext>
            </a:extLst>
          </p:cNvPr>
          <p:cNvSpPr/>
          <p:nvPr/>
        </p:nvSpPr>
        <p:spPr>
          <a:xfrm>
            <a:off x="4819653" y="1348646"/>
            <a:ext cx="1638294" cy="561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1" name="Rectangle 10">
            <a:extLst>
              <a:ext uri="{FF2B5EF4-FFF2-40B4-BE49-F238E27FC236}">
                <a16:creationId xmlns:a16="http://schemas.microsoft.com/office/drawing/2014/main" id="{CF8989FC-DA42-D641-BF11-2C930EAA1619}"/>
              </a:ext>
            </a:extLst>
          </p:cNvPr>
          <p:cNvSpPr/>
          <p:nvPr/>
        </p:nvSpPr>
        <p:spPr>
          <a:xfrm>
            <a:off x="1729730" y="3086101"/>
            <a:ext cx="850771" cy="1519766"/>
          </a:xfrm>
          <a:prstGeom prst="rect">
            <a:avLst/>
          </a:prstGeom>
          <a:solidFill>
            <a:srgbClr val="303030"/>
          </a:solidFill>
          <a:ln w="25400" cap="flat">
            <a:solidFill>
              <a:srgbClr val="30303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95" name="Creative Matrix"/>
          <p:cNvSpPr>
            <a:spLocks noGrp="1"/>
          </p:cNvSpPr>
          <p:nvPr>
            <p:ph type="title"/>
          </p:nvPr>
        </p:nvSpPr>
        <p:spPr>
          <a:xfrm>
            <a:off x="2455199" y="593375"/>
            <a:ext cx="6377102" cy="763501"/>
          </a:xfrm>
          <a:prstGeom prst="rect">
            <a:avLst/>
          </a:prstGeom>
        </p:spPr>
        <p:txBody>
          <a:bodyPr>
            <a:noAutofit/>
          </a:bodyPr>
          <a:lstStyle>
            <a:lvl1pPr>
              <a:defRPr sz="3600" b="1">
                <a:latin typeface="+mn-lt"/>
                <a:ea typeface="+mn-ea"/>
                <a:cs typeface="+mn-cs"/>
                <a:sym typeface="Helvetica"/>
              </a:defRPr>
            </a:lvl1pPr>
          </a:lstStyle>
          <a:p>
            <a:r>
              <a:rPr lang="en-US" dirty="0"/>
              <a:t>Prototyping Examples:</a:t>
            </a:r>
            <a:br>
              <a:rPr lang="en-US" dirty="0"/>
            </a:br>
            <a:r>
              <a:rPr lang="en-US" dirty="0"/>
              <a:t>Mine </a:t>
            </a:r>
            <a:r>
              <a:rPr lang="en-US" dirty="0" err="1"/>
              <a:t>Kafon</a:t>
            </a:r>
            <a:endParaRPr lang="en-US" dirty="0"/>
          </a:p>
        </p:txBody>
      </p:sp>
      <p:sp>
        <p:nvSpPr>
          <p:cNvPr id="10" name="What is innovation?:">
            <a:extLst>
              <a:ext uri="{FF2B5EF4-FFF2-40B4-BE49-F238E27FC236}">
                <a16:creationId xmlns:a16="http://schemas.microsoft.com/office/drawing/2014/main" id="{A5433F0D-66E2-EA4D-B157-7F76240B3F11}"/>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pic>
        <p:nvPicPr>
          <p:cNvPr id="3" name="Picture 2">
            <a:extLst>
              <a:ext uri="{FF2B5EF4-FFF2-40B4-BE49-F238E27FC236}">
                <a16:creationId xmlns:a16="http://schemas.microsoft.com/office/drawing/2014/main" id="{12C55917-4B90-4730-A8CE-E5B28EF7A9CF}"/>
              </a:ext>
            </a:extLst>
          </p:cNvPr>
          <p:cNvPicPr>
            <a:picLocks noChangeAspect="1"/>
          </p:cNvPicPr>
          <p:nvPr/>
        </p:nvPicPr>
        <p:blipFill>
          <a:blip r:embed="rId3"/>
          <a:stretch>
            <a:fillRect/>
          </a:stretch>
        </p:blipFill>
        <p:spPr>
          <a:xfrm>
            <a:off x="2455199" y="1910413"/>
            <a:ext cx="6484263" cy="3495000"/>
          </a:xfrm>
          <a:prstGeom prst="rect">
            <a:avLst/>
          </a:prstGeom>
        </p:spPr>
      </p:pic>
    </p:spTree>
    <p:extLst>
      <p:ext uri="{BB962C8B-B14F-4D97-AF65-F5344CB8AC3E}">
        <p14:creationId xmlns:p14="http://schemas.microsoft.com/office/powerpoint/2010/main" val="346401036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descr="Picture 1">
            <a:extLst>
              <a:ext uri="{FF2B5EF4-FFF2-40B4-BE49-F238E27FC236}">
                <a16:creationId xmlns:a16="http://schemas.microsoft.com/office/drawing/2014/main" id="{6D7A7FA6-3553-E347-874F-509A2DD3703C}"/>
              </a:ext>
            </a:extLst>
          </p:cNvPr>
          <p:cNvPicPr>
            <a:picLocks noChangeAspect="1"/>
          </p:cNvPicPr>
          <p:nvPr/>
        </p:nvPicPr>
        <p:blipFill>
          <a:blip r:embed="rId3"/>
          <a:stretch>
            <a:fillRect/>
          </a:stretch>
        </p:blipFill>
        <p:spPr>
          <a:xfrm>
            <a:off x="5215869" y="4239245"/>
            <a:ext cx="3928131" cy="2618755"/>
          </a:xfrm>
          <a:prstGeom prst="rect">
            <a:avLst/>
          </a:prstGeom>
          <a:ln w="12700">
            <a:miter lim="400000"/>
          </a:ln>
        </p:spPr>
      </p:pic>
      <p:pic>
        <p:nvPicPr>
          <p:cNvPr id="11" name="Picture 1" descr="Picture 1">
            <a:extLst>
              <a:ext uri="{FF2B5EF4-FFF2-40B4-BE49-F238E27FC236}">
                <a16:creationId xmlns:a16="http://schemas.microsoft.com/office/drawing/2014/main" id="{B1FCBE48-CA7E-4648-B4A6-B9EF2727C60F}"/>
              </a:ext>
            </a:extLst>
          </p:cNvPr>
          <p:cNvPicPr>
            <a:picLocks noChangeAspect="1"/>
          </p:cNvPicPr>
          <p:nvPr/>
        </p:nvPicPr>
        <p:blipFill rotWithShape="1">
          <a:blip r:embed="rId4"/>
          <a:srcRect l="5018" t="18934" r="15531"/>
          <a:stretch/>
        </p:blipFill>
        <p:spPr>
          <a:xfrm>
            <a:off x="5383581" y="1371866"/>
            <a:ext cx="3760419" cy="2867379"/>
          </a:xfrm>
          <a:prstGeom prst="rect">
            <a:avLst/>
          </a:prstGeom>
          <a:ln w="12700">
            <a:miter lim="400000"/>
          </a:ln>
        </p:spPr>
      </p:pic>
      <p:pic>
        <p:nvPicPr>
          <p:cNvPr id="12" name="Picture 10" descr="Picture 10">
            <a:extLst>
              <a:ext uri="{FF2B5EF4-FFF2-40B4-BE49-F238E27FC236}">
                <a16:creationId xmlns:a16="http://schemas.microsoft.com/office/drawing/2014/main" id="{0EBF8733-B598-0948-95F1-00939F1664C8}"/>
              </a:ext>
            </a:extLst>
          </p:cNvPr>
          <p:cNvPicPr>
            <a:picLocks noChangeAspect="1"/>
          </p:cNvPicPr>
          <p:nvPr/>
        </p:nvPicPr>
        <p:blipFill>
          <a:blip r:embed="rId5"/>
          <a:stretch>
            <a:fillRect/>
          </a:stretch>
        </p:blipFill>
        <p:spPr>
          <a:xfrm>
            <a:off x="-2" y="1371866"/>
            <a:ext cx="2129001" cy="1616956"/>
          </a:xfrm>
          <a:prstGeom prst="rect">
            <a:avLst/>
          </a:prstGeom>
          <a:ln w="12700">
            <a:miter lim="400000"/>
          </a:ln>
        </p:spPr>
      </p:pic>
      <p:pic>
        <p:nvPicPr>
          <p:cNvPr id="13" name="Picture 12">
            <a:extLst>
              <a:ext uri="{FF2B5EF4-FFF2-40B4-BE49-F238E27FC236}">
                <a16:creationId xmlns:a16="http://schemas.microsoft.com/office/drawing/2014/main" id="{727D65E0-20DB-2F48-83C8-36BEA3845F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8999" y="1371866"/>
            <a:ext cx="3254582" cy="1616956"/>
          </a:xfrm>
          <a:prstGeom prst="rect">
            <a:avLst/>
          </a:prstGeom>
        </p:spPr>
      </p:pic>
      <p:pic>
        <p:nvPicPr>
          <p:cNvPr id="15" name="Picture 14">
            <a:extLst>
              <a:ext uri="{FF2B5EF4-FFF2-40B4-BE49-F238E27FC236}">
                <a16:creationId xmlns:a16="http://schemas.microsoft.com/office/drawing/2014/main" id="{B2CC0C2E-9E9E-F94E-BA6E-8568DB848D6A}"/>
              </a:ext>
            </a:extLst>
          </p:cNvPr>
          <p:cNvPicPr>
            <a:picLocks noChangeAspect="1"/>
          </p:cNvPicPr>
          <p:nvPr/>
        </p:nvPicPr>
        <p:blipFill rotWithShape="1">
          <a:blip r:embed="rId7"/>
          <a:srcRect l="17474" t="1845" r="2271"/>
          <a:stretch/>
        </p:blipFill>
        <p:spPr>
          <a:xfrm>
            <a:off x="-2" y="2988822"/>
            <a:ext cx="5383582" cy="3869178"/>
          </a:xfrm>
          <a:prstGeom prst="rect">
            <a:avLst/>
          </a:prstGeom>
        </p:spPr>
      </p:pic>
      <p:sp>
        <p:nvSpPr>
          <p:cNvPr id="6" name="What is design?">
            <a:extLst>
              <a:ext uri="{FF2B5EF4-FFF2-40B4-BE49-F238E27FC236}">
                <a16:creationId xmlns:a16="http://schemas.microsoft.com/office/drawing/2014/main" id="{5228B082-CA6C-6840-A7EE-F6F6557D142A}"/>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Time to build your own!</a:t>
            </a:r>
            <a:endParaRPr dirty="0"/>
          </a:p>
        </p:txBody>
      </p:sp>
      <p:sp>
        <p:nvSpPr>
          <p:cNvPr id="9" name="What is innovation?:">
            <a:extLst>
              <a:ext uri="{FF2B5EF4-FFF2-40B4-BE49-F238E27FC236}">
                <a16:creationId xmlns:a16="http://schemas.microsoft.com/office/drawing/2014/main" id="{DF09EEE1-29B3-8A49-9B69-F83B075BBA6A}"/>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endParaRPr dirty="0">
              <a:solidFill>
                <a:srgbClr val="000000"/>
              </a:solidFill>
            </a:endParaRPr>
          </a:p>
        </p:txBody>
      </p:sp>
      <p:sp>
        <p:nvSpPr>
          <p:cNvPr id="10" name="Right Triangle 9">
            <a:extLst>
              <a:ext uri="{FF2B5EF4-FFF2-40B4-BE49-F238E27FC236}">
                <a16:creationId xmlns:a16="http://schemas.microsoft.com/office/drawing/2014/main" id="{3E521CF2-B824-F848-9684-1C11EA88EFD9}"/>
              </a:ext>
            </a:extLst>
          </p:cNvPr>
          <p:cNvSpPr/>
          <p:nvPr/>
        </p:nvSpPr>
        <p:spPr>
          <a:xfrm rot="18900000">
            <a:off x="2660753" y="1171108"/>
            <a:ext cx="385186" cy="385186"/>
          </a:xfrm>
          <a:prstGeom prst="rtTriangle">
            <a:avLst/>
          </a:prstGeom>
          <a:solidFill>
            <a:srgbClr val="30303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70850355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880" name="Each person selects two ideas to move forward.…"/>
          <p:cNvSpPr>
            <a:spLocks noGrp="1"/>
          </p:cNvSpPr>
          <p:nvPr>
            <p:ph type="body" sz="half" idx="1"/>
          </p:nvPr>
        </p:nvSpPr>
        <p:spPr>
          <a:xfrm>
            <a:off x="2455099" y="1474075"/>
            <a:ext cx="6441301" cy="5072499"/>
          </a:xfrm>
          <a:prstGeom prst="rect">
            <a:avLst/>
          </a:prstGeom>
        </p:spPr>
        <p:txBody>
          <a:bodyPr>
            <a:noAutofit/>
          </a:bodyPr>
          <a:lstStyle/>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Decide What to Prototype</a:t>
            </a:r>
            <a:br>
              <a:rPr lang="en-US" sz="1790" dirty="0"/>
            </a:br>
            <a:r>
              <a:rPr lang="en-US" sz="1790" dirty="0"/>
              <a:t>Discuss which components of your design concept are particularly critical to its success and value</a:t>
            </a:r>
            <a:r>
              <a:rPr lang="en-US" sz="1790" dirty="0">
                <a:solidFill>
                  <a:srgbClr val="FAA619"/>
                </a:solidFill>
              </a:rPr>
              <a:t>. Determine which of these elements you need to learn more about through real-world prototyping and testing.</a:t>
            </a:r>
            <a:br>
              <a:rPr lang="en-US" sz="1790" dirty="0">
                <a:solidFill>
                  <a:srgbClr val="FAA619"/>
                </a:solidFill>
              </a:rPr>
            </a:br>
            <a:endParaRPr sz="1790" dirty="0">
              <a:solidFill>
                <a:srgbClr val="FAA619"/>
              </a:solidFill>
            </a:endParaRPr>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Develop Your Prototype</a:t>
            </a:r>
            <a:br>
              <a:rPr lang="en-US" sz="1790" dirty="0"/>
            </a:br>
            <a:r>
              <a:rPr lang="en-US" sz="1790" dirty="0">
                <a:solidFill>
                  <a:srgbClr val="FAA619"/>
                </a:solidFill>
                <a:sym typeface="Helvetica"/>
              </a:rPr>
              <a:t>Create a prototype that models one or multiple aspects</a:t>
            </a:r>
            <a:br>
              <a:rPr lang="en-US" sz="1790" dirty="0">
                <a:solidFill>
                  <a:srgbClr val="FAA619"/>
                </a:solidFill>
                <a:sym typeface="Helvetica"/>
              </a:rPr>
            </a:br>
            <a:r>
              <a:rPr lang="en-US" sz="1790" dirty="0">
                <a:solidFill>
                  <a:srgbClr val="FAA619"/>
                </a:solidFill>
                <a:sym typeface="Helvetica"/>
              </a:rPr>
              <a:t>of your design concept</a:t>
            </a:r>
            <a:r>
              <a:rPr lang="en-US" sz="1790" dirty="0">
                <a:solidFill>
                  <a:srgbClr val="CCCCCC"/>
                </a:solidFill>
                <a:sym typeface="Helvetica"/>
              </a:rPr>
              <a:t>. </a:t>
            </a:r>
            <a:r>
              <a:rPr lang="en-US" sz="1790" dirty="0"/>
              <a:t>Use the materials provided or seek out your own. Get creative and be resourceful.</a:t>
            </a:r>
            <a:br>
              <a:rPr lang="en-US" sz="1790" dirty="0"/>
            </a:br>
            <a:endParaRPr sz="1790" dirty="0"/>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1790" b="1" dirty="0">
                <a:solidFill>
                  <a:srgbClr val="0098A2"/>
                </a:solidFill>
              </a:rPr>
              <a:t>Test Out Your Prototype</a:t>
            </a:r>
            <a:br>
              <a:rPr lang="en-US" sz="1790" dirty="0"/>
            </a:br>
            <a:r>
              <a:rPr lang="en-US" sz="1790" dirty="0">
                <a:solidFill>
                  <a:srgbClr val="FAA619"/>
                </a:solidFill>
              </a:rPr>
              <a:t>Guide someone else (not in your group) through an interaction with your prototype. </a:t>
            </a:r>
            <a:r>
              <a:rPr lang="en-US" sz="1790" dirty="0"/>
              <a:t>Observe what’s working and what’s not. Consider how to iterate and refine.</a:t>
            </a:r>
            <a:endParaRPr sz="1790" dirty="0"/>
          </a:p>
        </p:txBody>
      </p:sp>
      <p:sp>
        <p:nvSpPr>
          <p:cNvPr id="7" name="Our Approach">
            <a:extLst>
              <a:ext uri="{FF2B5EF4-FFF2-40B4-BE49-F238E27FC236}">
                <a16:creationId xmlns:a16="http://schemas.microsoft.com/office/drawing/2014/main" id="{0E94764B-63D0-1C40-A85A-BD0D066F2F3F}"/>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Learning by Making</a:t>
            </a:r>
          </a:p>
        </p:txBody>
      </p:sp>
      <p:sp>
        <p:nvSpPr>
          <p:cNvPr id="9" name="What is design?">
            <a:extLst>
              <a:ext uri="{FF2B5EF4-FFF2-40B4-BE49-F238E27FC236}">
                <a16:creationId xmlns:a16="http://schemas.microsoft.com/office/drawing/2014/main" id="{B5CBC8DA-A4EC-F341-9EC5-CA0B21E2FC19}"/>
              </a:ext>
            </a:extLst>
          </p:cNvPr>
          <p:cNvSpPr txBox="1">
            <a:spLocks/>
          </p:cNvSpPr>
          <p:nvPr/>
        </p:nvSpPr>
        <p:spPr>
          <a:xfrm>
            <a:off x="2455199" y="593375"/>
            <a:ext cx="63771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t>Prototyping Process</a:t>
            </a:r>
          </a:p>
        </p:txBody>
      </p:sp>
    </p:spTree>
    <p:extLst>
      <p:ext uri="{BB962C8B-B14F-4D97-AF65-F5344CB8AC3E}">
        <p14:creationId xmlns:p14="http://schemas.microsoft.com/office/powerpoint/2010/main" val="62064174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chemeClr val="accent4"/>
                </a:solidFill>
              </a:rPr>
              <a:t>Reflect</a:t>
            </a:r>
            <a:r>
              <a:rPr dirty="0">
                <a:solidFill>
                  <a:schemeClr val="accent4"/>
                </a:solidFill>
              </a:rPr>
              <a:t>:</a:t>
            </a:r>
          </a:p>
          <a:p>
            <a:pPr>
              <a:defRPr sz="4800" b="1">
                <a:latin typeface="+mn-lt"/>
                <a:ea typeface="+mn-ea"/>
                <a:cs typeface="+mn-cs"/>
                <a:sym typeface="Helvetica"/>
              </a:defRPr>
            </a:pPr>
            <a:r>
              <a:rPr lang="en-US" dirty="0"/>
              <a:t>Debrief + Preview</a:t>
            </a:r>
            <a:endParaRPr dirty="0"/>
          </a:p>
        </p:txBody>
      </p:sp>
      <p:sp>
        <p:nvSpPr>
          <p:cNvPr id="6"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7" name="Logo_white.png" descr="Logo_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8"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34173015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Discovery Research &amp; Planning"/>
          <p:cNvSpPr txBox="1"/>
          <p:nvPr/>
        </p:nvSpPr>
        <p:spPr>
          <a:xfrm>
            <a:off x="489200" y="690122"/>
            <a:ext cx="1639799" cy="6155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spAutoFit/>
          </a:bodyPr>
          <a:lstStyle>
            <a:lvl1pPr>
              <a:defRPr b="1">
                <a:solidFill>
                  <a:schemeClr val="accent4"/>
                </a:solidFill>
                <a:latin typeface="Arial"/>
                <a:ea typeface="Arial"/>
                <a:cs typeface="Arial"/>
                <a:sym typeface="Arial"/>
              </a:defRPr>
            </a:lvl1pPr>
          </a:lstStyle>
          <a:p>
            <a:r>
              <a:rPr lang="en-US" dirty="0">
                <a:latin typeface="Helvetica" pitchFamily="2" charset="0"/>
              </a:rPr>
              <a:t>Fieldwork Debrief</a:t>
            </a:r>
            <a:endParaRPr dirty="0">
              <a:latin typeface="Helvetica" pitchFamily="2" charset="0"/>
            </a:endParaRPr>
          </a:p>
        </p:txBody>
      </p:sp>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Daily Debrief</a:t>
            </a:r>
            <a:endParaRPr dirty="0"/>
          </a:p>
        </p:txBody>
      </p:sp>
      <p:sp>
        <p:nvSpPr>
          <p:cNvPr id="51" name="Take a moment to reflect on what defines design for you. Write down some keywords, thoughts, etc. Share them with the group.">
            <a:extLst>
              <a:ext uri="{FF2B5EF4-FFF2-40B4-BE49-F238E27FC236}">
                <a16:creationId xmlns:a16="http://schemas.microsoft.com/office/drawing/2014/main" id="{3AC63E0F-7AA9-454E-8B09-2756F7DE2B38}"/>
              </a:ext>
            </a:extLst>
          </p:cNvPr>
          <p:cNvSpPr>
            <a:spLocks noGrp="1"/>
          </p:cNvSpPr>
          <p:nvPr>
            <p:ph type="body" sz="quarter" idx="1"/>
          </p:nvPr>
        </p:nvSpPr>
        <p:spPr>
          <a:xfrm>
            <a:off x="2455099" y="1474075"/>
            <a:ext cx="5865941" cy="4731800"/>
          </a:xfrm>
          <a:prstGeom prst="rect">
            <a:avLst/>
          </a:prstGeom>
        </p:spPr>
        <p:txBody>
          <a:bodyPr>
            <a:noAutofit/>
          </a:bodyPr>
          <a:lstStyle>
            <a:lvl1pPr>
              <a:lnSpc>
                <a:spcPct val="120000"/>
              </a:lnSpc>
              <a:spcBef>
                <a:spcPts val="0"/>
              </a:spcBef>
              <a:defRPr sz="2100">
                <a:solidFill>
                  <a:srgbClr val="CCCCCC"/>
                </a:solidFill>
                <a:latin typeface="+mn-lt"/>
                <a:ea typeface="+mn-ea"/>
                <a:cs typeface="+mn-cs"/>
                <a:sym typeface="Helvetica"/>
              </a:defRPr>
            </a:lvl1pPr>
          </a:lstStyle>
          <a:p>
            <a:pPr>
              <a:lnSpc>
                <a:spcPct val="100000"/>
              </a:lnSpc>
              <a:spcBef>
                <a:spcPts val="300"/>
              </a:spcBef>
              <a:buClr>
                <a:srgbClr val="0098A2"/>
              </a:buClr>
            </a:pPr>
            <a:r>
              <a:rPr lang="en-US" sz="1800" b="1" dirty="0">
                <a:solidFill>
                  <a:srgbClr val="FAA619"/>
                </a:solidFill>
              </a:rPr>
              <a:t>What </a:t>
            </a:r>
            <a:r>
              <a:rPr lang="en-US" sz="1800" b="1" dirty="0" err="1">
                <a:solidFill>
                  <a:srgbClr val="FAA619"/>
                </a:solidFill>
              </a:rPr>
              <a:t>d’ya</a:t>
            </a:r>
            <a:r>
              <a:rPr lang="en-US" sz="1800" b="1" dirty="0">
                <a:solidFill>
                  <a:srgbClr val="FAA619"/>
                </a:solidFill>
              </a:rPr>
              <a:t> think?</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I learned…</a:t>
            </a:r>
          </a:p>
          <a:p>
            <a:pPr marL="285750" indent="-285750">
              <a:lnSpc>
                <a:spcPct val="100000"/>
              </a:lnSpc>
              <a:spcBef>
                <a:spcPts val="300"/>
              </a:spcBef>
              <a:buClr>
                <a:srgbClr val="0098A2"/>
              </a:buClr>
              <a:buFont typeface="Arial" panose="020B0604020202020204" pitchFamily="34" charset="0"/>
              <a:buChar char="•"/>
            </a:pPr>
            <a:r>
              <a:rPr lang="en-US" sz="1800" dirty="0"/>
              <a:t>I wonder…</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I was surprised…</a:t>
            </a:r>
          </a:p>
          <a:p>
            <a:pPr marL="285750" indent="-285750">
              <a:lnSpc>
                <a:spcPct val="100000"/>
              </a:lnSpc>
              <a:spcBef>
                <a:spcPts val="300"/>
              </a:spcBef>
              <a:buClr>
                <a:srgbClr val="0098A2"/>
              </a:buClr>
              <a:buFont typeface="Arial" panose="020B0604020202020204" pitchFamily="34" charset="0"/>
              <a:buChar char="•"/>
            </a:pPr>
            <a:r>
              <a:rPr lang="en-US" sz="1800" dirty="0"/>
              <a:t>I hope to…</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I plan to…</a:t>
            </a:r>
          </a:p>
          <a:p>
            <a:pPr marL="285750" indent="-285750">
              <a:lnSpc>
                <a:spcPct val="100000"/>
              </a:lnSpc>
              <a:spcBef>
                <a:spcPts val="300"/>
              </a:spcBef>
              <a:buClr>
                <a:srgbClr val="0098A2"/>
              </a:buClr>
              <a:buFont typeface="Arial" panose="020B0604020202020204" pitchFamily="34" charset="0"/>
              <a:buChar char="•"/>
            </a:pPr>
            <a:endParaRPr lang="en-US" sz="1800" dirty="0">
              <a:solidFill>
                <a:srgbClr val="FAA619"/>
              </a:solidFill>
            </a:endParaRPr>
          </a:p>
          <a:p>
            <a:pPr>
              <a:lnSpc>
                <a:spcPct val="100000"/>
              </a:lnSpc>
              <a:spcBef>
                <a:spcPts val="300"/>
              </a:spcBef>
              <a:buClr>
                <a:srgbClr val="0098A2"/>
              </a:buClr>
            </a:pPr>
            <a:r>
              <a:rPr lang="en-US" sz="1800" b="1" dirty="0">
                <a:solidFill>
                  <a:srgbClr val="FAA619"/>
                </a:solidFill>
              </a:rPr>
              <a:t>What’s up next?</a:t>
            </a:r>
          </a:p>
          <a:p>
            <a:pPr marL="285750" indent="-285750">
              <a:lnSpc>
                <a:spcPct val="100000"/>
              </a:lnSpc>
              <a:spcBef>
                <a:spcPts val="300"/>
              </a:spcBef>
              <a:buClr>
                <a:srgbClr val="0098A2"/>
              </a:buClr>
              <a:buFont typeface="Arial" panose="020B0604020202020204" pitchFamily="34" charset="0"/>
              <a:buChar char="•"/>
            </a:pPr>
            <a:r>
              <a:rPr lang="en-US" sz="1800" dirty="0">
                <a:solidFill>
                  <a:schemeClr val="tx1"/>
                </a:solidFill>
              </a:rPr>
              <a:t>More work on your designs tomorrow.</a:t>
            </a:r>
          </a:p>
          <a:p>
            <a:pPr marL="285750" indent="-285750">
              <a:lnSpc>
                <a:spcPct val="100000"/>
              </a:lnSpc>
              <a:spcBef>
                <a:spcPts val="300"/>
              </a:spcBef>
              <a:buClr>
                <a:srgbClr val="0098A2"/>
              </a:buClr>
              <a:buFont typeface="Arial" panose="020B0604020202020204" pitchFamily="34" charset="0"/>
              <a:buChar char="•"/>
            </a:pPr>
            <a:r>
              <a:rPr lang="en-US" sz="1800" dirty="0"/>
              <a:t>Think about what + how to prototype.</a:t>
            </a:r>
          </a:p>
          <a:p>
            <a:pPr marL="285750" indent="-285750">
              <a:lnSpc>
                <a:spcPct val="100000"/>
              </a:lnSpc>
              <a:spcBef>
                <a:spcPts val="300"/>
              </a:spcBef>
              <a:buClr>
                <a:srgbClr val="0098A2"/>
              </a:buClr>
              <a:buFont typeface="Arial" panose="020B0604020202020204" pitchFamily="34" charset="0"/>
              <a:buChar char="•"/>
            </a:pPr>
            <a:r>
              <a:rPr lang="en-US" sz="1800" spc="-30" dirty="0">
                <a:solidFill>
                  <a:schemeClr val="tx1"/>
                </a:solidFill>
              </a:rPr>
              <a:t>Consider bringing prototyping materials.</a:t>
            </a:r>
          </a:p>
          <a:p>
            <a:pPr marL="285750" indent="-285750">
              <a:lnSpc>
                <a:spcPct val="100000"/>
              </a:lnSpc>
              <a:spcBef>
                <a:spcPts val="300"/>
              </a:spcBef>
              <a:buClr>
                <a:srgbClr val="0098A2"/>
              </a:buClr>
              <a:buFont typeface="Arial" panose="020B0604020202020204" pitchFamily="34" charset="0"/>
              <a:buChar char="•"/>
            </a:pPr>
            <a:r>
              <a:rPr lang="en-US" sz="1800" dirty="0"/>
              <a:t>We’ll aim to wrap up at 3pm tomorrow.</a:t>
            </a:r>
          </a:p>
          <a:p>
            <a:pPr>
              <a:lnSpc>
                <a:spcPct val="100000"/>
              </a:lnSpc>
              <a:spcBef>
                <a:spcPts val="300"/>
              </a:spcBef>
              <a:buClr>
                <a:srgbClr val="0098A2"/>
              </a:buClr>
            </a:pPr>
            <a:endParaRPr lang="en-US" sz="1800" dirty="0"/>
          </a:p>
          <a:p>
            <a:pPr>
              <a:lnSpc>
                <a:spcPct val="100000"/>
              </a:lnSpc>
              <a:spcBef>
                <a:spcPts val="300"/>
              </a:spcBef>
              <a:buClr>
                <a:srgbClr val="0098A2"/>
              </a:buClr>
            </a:pPr>
            <a:r>
              <a:rPr lang="en-US" sz="1800" i="1" dirty="0">
                <a:solidFill>
                  <a:schemeClr val="tx1"/>
                </a:solidFill>
              </a:rPr>
              <a:t>Rest up, and we’ll</a:t>
            </a:r>
          </a:p>
          <a:p>
            <a:pPr>
              <a:lnSpc>
                <a:spcPct val="100000"/>
              </a:lnSpc>
              <a:spcBef>
                <a:spcPts val="300"/>
              </a:spcBef>
              <a:buClr>
                <a:srgbClr val="0098A2"/>
              </a:buClr>
            </a:pPr>
            <a:r>
              <a:rPr lang="en-US" sz="1800" i="1" dirty="0">
                <a:solidFill>
                  <a:schemeClr val="tx1"/>
                </a:solidFill>
              </a:rPr>
              <a:t>see you tomorrow!</a:t>
            </a:r>
          </a:p>
          <a:p>
            <a:pPr>
              <a:lnSpc>
                <a:spcPct val="100000"/>
              </a:lnSpc>
              <a:spcBef>
                <a:spcPts val="300"/>
              </a:spcBef>
              <a:buClr>
                <a:srgbClr val="0098A2"/>
              </a:buClr>
            </a:pPr>
            <a:br>
              <a:rPr lang="en-US" sz="1800" dirty="0">
                <a:solidFill>
                  <a:srgbClr val="FAA619"/>
                </a:solidFill>
              </a:rPr>
            </a:br>
            <a:endParaRPr lang="en-US" sz="1800" dirty="0"/>
          </a:p>
        </p:txBody>
      </p:sp>
    </p:spTree>
    <p:extLst>
      <p:ext uri="{BB962C8B-B14F-4D97-AF65-F5344CB8AC3E}">
        <p14:creationId xmlns:p14="http://schemas.microsoft.com/office/powerpoint/2010/main" val="379189962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sp>
        <p:nvSpPr>
          <p:cNvPr id="707" name="Thank You"/>
          <p:cNvSpPr>
            <a:spLocks noGrp="1"/>
          </p:cNvSpPr>
          <p:nvPr>
            <p:ph type="title"/>
          </p:nvPr>
        </p:nvSpPr>
        <p:spPr>
          <a:xfrm>
            <a:off x="348300" y="1709407"/>
            <a:ext cx="8447400" cy="2467801"/>
          </a:xfrm>
          <a:prstGeom prst="rect">
            <a:avLst/>
          </a:prstGeom>
        </p:spPr>
        <p:txBody>
          <a:bodyPr>
            <a:normAutofit/>
          </a:bodyPr>
          <a:lstStyle>
            <a:lvl1pPr algn="ctr" defTabSz="630936">
              <a:defRPr sz="9936" b="1">
                <a:latin typeface="+mn-lt"/>
                <a:ea typeface="+mn-ea"/>
                <a:cs typeface="+mn-cs"/>
                <a:sym typeface="Helvetica"/>
              </a:defRPr>
            </a:lvl1pPr>
          </a:lstStyle>
          <a:p>
            <a:r>
              <a:rPr sz="11800" dirty="0"/>
              <a:t>Thank You</a:t>
            </a:r>
          </a:p>
        </p:txBody>
      </p:sp>
      <p:sp>
        <p:nvSpPr>
          <p:cNvPr id="708" name="Line"/>
          <p:cNvSpPr/>
          <p:nvPr/>
        </p:nvSpPr>
        <p:spPr>
          <a:xfrm>
            <a:off x="981074" y="4068024"/>
            <a:ext cx="7182002" cy="1"/>
          </a:xfrm>
          <a:prstGeom prst="line">
            <a:avLst/>
          </a:prstGeom>
          <a:ln>
            <a:solidFill>
              <a:srgbClr val="FFFFFF"/>
            </a:solidFill>
          </a:ln>
        </p:spPr>
        <p:txBody>
          <a:bodyPr lIns="45719" rIns="45719"/>
          <a:lstStyle/>
          <a:p>
            <a:endParaRPr/>
          </a:p>
        </p:txBody>
      </p:sp>
      <p:pic>
        <p:nvPicPr>
          <p:cNvPr id="709"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pic>
        <p:nvPicPr>
          <p:cNvPr id="710" name="Logo_white.png" descr="Logo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3849167" y="4930672"/>
            <a:ext cx="1445818" cy="255757"/>
          </a:xfrm>
          <a:prstGeom prst="rect">
            <a:avLst/>
          </a:prstGeom>
          <a:ln w="12700">
            <a:miter lim="400000"/>
          </a:ln>
        </p:spPr>
      </p:pic>
    </p:spTree>
    <p:extLst>
      <p:ext uri="{BB962C8B-B14F-4D97-AF65-F5344CB8AC3E}">
        <p14:creationId xmlns:p14="http://schemas.microsoft.com/office/powerpoint/2010/main" val="39149325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
        <p:cNvGrpSpPr/>
        <p:nvPr/>
      </p:nvGrpSpPr>
      <p:grpSpPr>
        <a:xfrm>
          <a:off x="0" y="0"/>
          <a:ext cx="0" cy="0"/>
          <a:chOff x="0" y="0"/>
          <a:chExt cx="0" cy="0"/>
        </a:xfrm>
      </p:grpSpPr>
      <p:sp>
        <p:nvSpPr>
          <p:cNvPr id="595" name="Data Synthesis…"/>
          <p:cNvSpPr txBox="1">
            <a:spLocks noGrp="1"/>
          </p:cNvSpPr>
          <p:nvPr>
            <p:ph type="title"/>
          </p:nvPr>
        </p:nvSpPr>
        <p:spPr>
          <a:xfrm>
            <a:off x="2455198" y="622975"/>
            <a:ext cx="5879103" cy="4389300"/>
          </a:xfrm>
          <a:prstGeom prst="rect">
            <a:avLst/>
          </a:prstGeom>
        </p:spPr>
        <p:txBody>
          <a:bodyPr>
            <a:noAutofit/>
          </a:bodyPr>
          <a:lstStyle/>
          <a:p>
            <a:pPr>
              <a:defRPr sz="3600" b="1">
                <a:latin typeface="+mj-lt"/>
                <a:ea typeface="+mj-ea"/>
                <a:cs typeface="+mj-cs"/>
                <a:sym typeface="Helvetica"/>
              </a:defRPr>
            </a:pPr>
            <a:r>
              <a:rPr lang="en-US" dirty="0">
                <a:latin typeface="Helvetica" pitchFamily="2" charset="0"/>
              </a:rPr>
              <a:t>Insight S</a:t>
            </a:r>
            <a:r>
              <a:rPr dirty="0">
                <a:latin typeface="Helvetica" pitchFamily="2" charset="0"/>
              </a:rPr>
              <a:t>ynthesis</a:t>
            </a:r>
            <a:r>
              <a:rPr lang="en-US" dirty="0">
                <a:latin typeface="Helvetica" pitchFamily="2" charset="0"/>
              </a:rPr>
              <a:t>:</a:t>
            </a:r>
            <a:br>
              <a:rPr lang="en-US" dirty="0">
                <a:latin typeface="Helvetica" pitchFamily="2" charset="0"/>
              </a:rPr>
            </a:br>
            <a:r>
              <a:rPr lang="en-US" dirty="0">
                <a:latin typeface="Helvetica" pitchFamily="2" charset="0"/>
              </a:rPr>
              <a:t>A Definition</a:t>
            </a:r>
            <a:endParaRPr dirty="0">
              <a:latin typeface="Helvetica" pitchFamily="2" charset="0"/>
            </a:endParaRPr>
          </a:p>
          <a:p>
            <a:pPr>
              <a:spcBef>
                <a:spcPts val="1000"/>
              </a:spcBef>
              <a:defRPr sz="2700" b="1">
                <a:solidFill>
                  <a:srgbClr val="CCCCCC"/>
                </a:solidFill>
                <a:latin typeface="+mn-lt"/>
                <a:ea typeface="+mn-ea"/>
                <a:cs typeface="+mn-cs"/>
                <a:sym typeface="Helvetica Neue"/>
              </a:defRPr>
            </a:pPr>
            <a:endParaRPr dirty="0">
              <a:latin typeface="Helvetica" pitchFamily="2" charset="0"/>
            </a:endParaRPr>
          </a:p>
          <a:p>
            <a:pPr>
              <a:defRPr b="1">
                <a:solidFill>
                  <a:srgbClr val="CCCCCC"/>
                </a:solidFill>
                <a:latin typeface="+mj-lt"/>
                <a:ea typeface="+mj-ea"/>
                <a:cs typeface="+mj-cs"/>
                <a:sym typeface="Helvetica"/>
              </a:defRPr>
            </a:pPr>
            <a:r>
              <a:rPr dirty="0">
                <a:solidFill>
                  <a:srgbClr val="FAA619"/>
                </a:solidFill>
                <a:latin typeface="Helvetica" pitchFamily="2" charset="0"/>
              </a:rPr>
              <a:t>The process of uncoverin</a:t>
            </a:r>
            <a:r>
              <a:rPr lang="en-US" dirty="0">
                <a:solidFill>
                  <a:srgbClr val="FAA619"/>
                </a:solidFill>
                <a:latin typeface="Helvetica" pitchFamily="2" charset="0"/>
              </a:rPr>
              <a:t>g the</a:t>
            </a:r>
            <a:r>
              <a:rPr dirty="0">
                <a:solidFill>
                  <a:srgbClr val="FAA619"/>
                </a:solidFill>
                <a:latin typeface="Helvetica" pitchFamily="2" charset="0"/>
              </a:rPr>
              <a:t> meaning behind data collected </a:t>
            </a:r>
            <a:r>
              <a:rPr lang="en-US" dirty="0">
                <a:solidFill>
                  <a:srgbClr val="FAA619"/>
                </a:solidFill>
                <a:latin typeface="Helvetica" pitchFamily="2" charset="0"/>
              </a:rPr>
              <a:t>about</a:t>
            </a:r>
            <a:r>
              <a:rPr dirty="0">
                <a:solidFill>
                  <a:srgbClr val="FAA619"/>
                </a:solidFill>
                <a:latin typeface="Helvetica" pitchFamily="2" charset="0"/>
              </a:rPr>
              <a:t> people’s needs</a:t>
            </a:r>
            <a:r>
              <a:rPr lang="en-US" dirty="0">
                <a:solidFill>
                  <a:srgbClr val="FAA619"/>
                </a:solidFill>
                <a:latin typeface="Helvetica" pitchFamily="2" charset="0"/>
              </a:rPr>
              <a:t>.</a:t>
            </a:r>
            <a:endParaRPr dirty="0">
              <a:solidFill>
                <a:srgbClr val="CCCCCC"/>
              </a:solidFill>
              <a:latin typeface="Helvetica" pitchFamily="2" charset="0"/>
            </a:endParaRPr>
          </a:p>
        </p:txBody>
      </p:sp>
      <p:sp>
        <p:nvSpPr>
          <p:cNvPr id="596" name="Line"/>
          <p:cNvSpPr/>
          <p:nvPr/>
        </p:nvSpPr>
        <p:spPr>
          <a:xfrm flipH="1">
            <a:off x="2264849" y="788173"/>
            <a:ext cx="1" cy="5417703"/>
          </a:xfrm>
          <a:prstGeom prst="line">
            <a:avLst/>
          </a:prstGeom>
          <a:ln>
            <a:solidFill>
              <a:srgbClr val="CCEAEC"/>
            </a:solidFill>
          </a:ln>
        </p:spPr>
        <p:txBody>
          <a:bodyPr lIns="45718" tIns="45718" rIns="45718" bIns="45718"/>
          <a:lstStyle/>
          <a:p>
            <a:pPr>
              <a:defRPr>
                <a:solidFill>
                  <a:srgbClr val="FFFFFF"/>
                </a:solidFill>
              </a:defRPr>
            </a:pPr>
            <a:endParaRPr/>
          </a:p>
        </p:txBody>
      </p:sp>
      <p:sp>
        <p:nvSpPr>
          <p:cNvPr id="5" name="Objectives:">
            <a:extLst>
              <a:ext uri="{FF2B5EF4-FFF2-40B4-BE49-F238E27FC236}">
                <a16:creationId xmlns:a16="http://schemas.microsoft.com/office/drawing/2014/main" id="{C63E197A-2C52-0A4C-ABA3-3F950D28BAE5}"/>
              </a:ext>
            </a:extLst>
          </p:cNvPr>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Insight Synthesis</a:t>
            </a:r>
            <a:endParaRPr dirty="0"/>
          </a:p>
        </p:txBody>
      </p:sp>
      <p:sp>
        <p:nvSpPr>
          <p:cNvPr id="2" name="TextBox 1">
            <a:extLst>
              <a:ext uri="{FF2B5EF4-FFF2-40B4-BE49-F238E27FC236}">
                <a16:creationId xmlns:a16="http://schemas.microsoft.com/office/drawing/2014/main" id="{7D7B891C-4710-E142-9387-6715B556F76A}"/>
              </a:ext>
            </a:extLst>
          </p:cNvPr>
          <p:cNvSpPr txBox="1"/>
          <p:nvPr/>
        </p:nvSpPr>
        <p:spPr>
          <a:xfrm>
            <a:off x="2455198" y="3951935"/>
            <a:ext cx="5879100"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CCCCCC"/>
                </a:solidFill>
                <a:effectLst/>
                <a:uFillTx/>
                <a:latin typeface="Arial"/>
                <a:ea typeface="Arial"/>
                <a:cs typeface="Arial"/>
                <a:sym typeface="Arial"/>
              </a:rPr>
              <a:t>In order to bring clarity to complex data sets and identify useful insights and patters, we must be organized and adaptable.</a:t>
            </a:r>
          </a:p>
        </p:txBody>
      </p:sp>
    </p:spTree>
    <p:extLst>
      <p:ext uri="{BB962C8B-B14F-4D97-AF65-F5344CB8AC3E}">
        <p14:creationId xmlns:p14="http://schemas.microsoft.com/office/powerpoint/2010/main" val="37700037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Data Processing</a:t>
            </a:r>
            <a:endParaRPr dirty="0"/>
          </a:p>
        </p:txBody>
      </p:sp>
      <p:grpSp>
        <p:nvGrpSpPr>
          <p:cNvPr id="521" name="Group 520">
            <a:extLst>
              <a:ext uri="{FF2B5EF4-FFF2-40B4-BE49-F238E27FC236}">
                <a16:creationId xmlns:a16="http://schemas.microsoft.com/office/drawing/2014/main" id="{BA89EBD1-C4F8-C747-B96B-54AC2FB98985}"/>
              </a:ext>
            </a:extLst>
          </p:cNvPr>
          <p:cNvGrpSpPr/>
          <p:nvPr/>
        </p:nvGrpSpPr>
        <p:grpSpPr>
          <a:xfrm>
            <a:off x="2622494" y="2038461"/>
            <a:ext cx="5226156" cy="3521092"/>
            <a:chOff x="2622494" y="1910444"/>
            <a:chExt cx="5460350" cy="3678879"/>
          </a:xfrm>
        </p:grpSpPr>
        <p:grpSp>
          <p:nvGrpSpPr>
            <p:cNvPr id="520" name="Group 519">
              <a:extLst>
                <a:ext uri="{FF2B5EF4-FFF2-40B4-BE49-F238E27FC236}">
                  <a16:creationId xmlns:a16="http://schemas.microsoft.com/office/drawing/2014/main" id="{D7720B8B-ECA9-DD43-9EFB-B7F7B97143C3}"/>
                </a:ext>
              </a:extLst>
            </p:cNvPr>
            <p:cNvGrpSpPr/>
            <p:nvPr/>
          </p:nvGrpSpPr>
          <p:grpSpPr>
            <a:xfrm>
              <a:off x="2622494" y="1910444"/>
              <a:ext cx="991693" cy="3390891"/>
              <a:chOff x="2622494" y="1910444"/>
              <a:chExt cx="991693" cy="3390891"/>
            </a:xfrm>
          </p:grpSpPr>
          <p:pic>
            <p:nvPicPr>
              <p:cNvPr id="17" name="image12.png" descr="image12.png">
                <a:extLst>
                  <a:ext uri="{FF2B5EF4-FFF2-40B4-BE49-F238E27FC236}">
                    <a16:creationId xmlns:a16="http://schemas.microsoft.com/office/drawing/2014/main" id="{F0A18135-2878-374C-8E34-857548BCBBA7}"/>
                  </a:ext>
                </a:extLst>
              </p:cNvPr>
              <p:cNvPicPr>
                <a:picLocks noChangeAspect="1"/>
              </p:cNvPicPr>
              <p:nvPr/>
            </p:nvPicPr>
            <p:blipFill>
              <a:blip r:embed="rId3">
                <a:duotone>
                  <a:schemeClr val="accent4">
                    <a:shade val="45000"/>
                    <a:satMod val="135000"/>
                  </a:schemeClr>
                  <a:prstClr val="white"/>
                </a:duotone>
              </a:blip>
              <a:stretch>
                <a:fillRect/>
              </a:stretch>
            </p:blipFill>
            <p:spPr>
              <a:xfrm>
                <a:off x="2622494" y="4523326"/>
                <a:ext cx="991693" cy="778009"/>
              </a:xfrm>
              <a:prstGeom prst="rect">
                <a:avLst/>
              </a:prstGeom>
              <a:ln w="12700">
                <a:miter lim="400000"/>
              </a:ln>
            </p:spPr>
          </p:pic>
          <p:pic>
            <p:nvPicPr>
              <p:cNvPr id="18" name="image13.png" descr="image13.png">
                <a:extLst>
                  <a:ext uri="{FF2B5EF4-FFF2-40B4-BE49-F238E27FC236}">
                    <a16:creationId xmlns:a16="http://schemas.microsoft.com/office/drawing/2014/main" id="{74DE6439-B8FA-CB48-AFC7-BB50E6743656}"/>
                  </a:ext>
                </a:extLst>
              </p:cNvPr>
              <p:cNvPicPr>
                <a:picLocks noChangeAspect="1"/>
              </p:cNvPicPr>
              <p:nvPr/>
            </p:nvPicPr>
            <p:blipFill>
              <a:blip r:embed="rId4">
                <a:duotone>
                  <a:schemeClr val="accent4">
                    <a:shade val="45000"/>
                    <a:satMod val="135000"/>
                  </a:schemeClr>
                  <a:prstClr val="white"/>
                </a:duotone>
              </a:blip>
              <a:stretch>
                <a:fillRect/>
              </a:stretch>
            </p:blipFill>
            <p:spPr>
              <a:xfrm>
                <a:off x="2623319" y="3176871"/>
                <a:ext cx="990042" cy="915791"/>
              </a:xfrm>
              <a:prstGeom prst="rect">
                <a:avLst/>
              </a:prstGeom>
              <a:ln w="12700">
                <a:miter lim="400000"/>
              </a:ln>
            </p:spPr>
          </p:pic>
          <p:pic>
            <p:nvPicPr>
              <p:cNvPr id="36" name="image16.png" descr="image16.png">
                <a:extLst>
                  <a:ext uri="{FF2B5EF4-FFF2-40B4-BE49-F238E27FC236}">
                    <a16:creationId xmlns:a16="http://schemas.microsoft.com/office/drawing/2014/main" id="{4AB6F156-FA54-454B-98E9-5CC30BBDBE88}"/>
                  </a:ext>
                </a:extLst>
              </p:cNvPr>
              <p:cNvPicPr>
                <a:picLocks noChangeAspect="1"/>
              </p:cNvPicPr>
              <p:nvPr/>
            </p:nvPicPr>
            <p:blipFill>
              <a:blip r:embed="rId5">
                <a:duotone>
                  <a:schemeClr val="accent4">
                    <a:shade val="45000"/>
                    <a:satMod val="135000"/>
                  </a:schemeClr>
                  <a:prstClr val="white"/>
                </a:duotone>
              </a:blip>
              <a:stretch>
                <a:fillRect/>
              </a:stretch>
            </p:blipFill>
            <p:spPr>
              <a:xfrm>
                <a:off x="2737586" y="1910444"/>
                <a:ext cx="761509" cy="989219"/>
              </a:xfrm>
              <a:prstGeom prst="rect">
                <a:avLst/>
              </a:prstGeom>
              <a:ln w="12700" cap="flat">
                <a:noFill/>
                <a:miter lim="400000"/>
              </a:ln>
              <a:effectLst/>
            </p:spPr>
          </p:pic>
        </p:grpSp>
        <p:grpSp>
          <p:nvGrpSpPr>
            <p:cNvPr id="8" name="Group 7">
              <a:extLst>
                <a:ext uri="{FF2B5EF4-FFF2-40B4-BE49-F238E27FC236}">
                  <a16:creationId xmlns:a16="http://schemas.microsoft.com/office/drawing/2014/main" id="{C4981055-E2FB-EE4C-85AF-75A7FF6025A0}"/>
                </a:ext>
              </a:extLst>
            </p:cNvPr>
            <p:cNvGrpSpPr/>
            <p:nvPr/>
          </p:nvGrpSpPr>
          <p:grpSpPr>
            <a:xfrm>
              <a:off x="3921164" y="2412891"/>
              <a:ext cx="630330" cy="2487046"/>
              <a:chOff x="3866179" y="2412891"/>
              <a:chExt cx="630330" cy="2487046"/>
            </a:xfrm>
          </p:grpSpPr>
          <p:cxnSp>
            <p:nvCxnSpPr>
              <p:cNvPr id="6" name="Straight Arrow Connector 5">
                <a:extLst>
                  <a:ext uri="{FF2B5EF4-FFF2-40B4-BE49-F238E27FC236}">
                    <a16:creationId xmlns:a16="http://schemas.microsoft.com/office/drawing/2014/main" id="{A826B0C0-EC6B-544C-8D17-6C0C107B4496}"/>
                  </a:ext>
                </a:extLst>
              </p:cNvPr>
              <p:cNvCxnSpPr/>
              <p:nvPr/>
            </p:nvCxnSpPr>
            <p:spPr>
              <a:xfrm>
                <a:off x="3866179" y="2412891"/>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Straight Arrow Connector 51">
                <a:extLst>
                  <a:ext uri="{FF2B5EF4-FFF2-40B4-BE49-F238E27FC236}">
                    <a16:creationId xmlns:a16="http://schemas.microsoft.com/office/drawing/2014/main" id="{FCC98A8E-C239-EE46-A7E2-889ECC771C93}"/>
                  </a:ext>
                </a:extLst>
              </p:cNvPr>
              <p:cNvCxnSpPr/>
              <p:nvPr/>
            </p:nvCxnSpPr>
            <p:spPr>
              <a:xfrm>
                <a:off x="3866179" y="3656414"/>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Straight Arrow Connector 52">
                <a:extLst>
                  <a:ext uri="{FF2B5EF4-FFF2-40B4-BE49-F238E27FC236}">
                    <a16:creationId xmlns:a16="http://schemas.microsoft.com/office/drawing/2014/main" id="{9A73F422-02DC-FD44-952E-63BB1ADF528C}"/>
                  </a:ext>
                </a:extLst>
              </p:cNvPr>
              <p:cNvCxnSpPr/>
              <p:nvPr/>
            </p:nvCxnSpPr>
            <p:spPr>
              <a:xfrm>
                <a:off x="3866179" y="4899937"/>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7" name="Group 6">
              <a:extLst>
                <a:ext uri="{FF2B5EF4-FFF2-40B4-BE49-F238E27FC236}">
                  <a16:creationId xmlns:a16="http://schemas.microsoft.com/office/drawing/2014/main" id="{DD70A588-2D55-1149-9D79-2260B26D97C9}"/>
                </a:ext>
              </a:extLst>
            </p:cNvPr>
            <p:cNvGrpSpPr/>
            <p:nvPr/>
          </p:nvGrpSpPr>
          <p:grpSpPr>
            <a:xfrm>
              <a:off x="6155491" y="2412891"/>
              <a:ext cx="630330" cy="2487046"/>
              <a:chOff x="6203639" y="2437667"/>
              <a:chExt cx="630330" cy="2487046"/>
            </a:xfrm>
          </p:grpSpPr>
          <p:cxnSp>
            <p:nvCxnSpPr>
              <p:cNvPr id="54" name="Straight Arrow Connector 53">
                <a:extLst>
                  <a:ext uri="{FF2B5EF4-FFF2-40B4-BE49-F238E27FC236}">
                    <a16:creationId xmlns:a16="http://schemas.microsoft.com/office/drawing/2014/main" id="{722D4E97-39AB-E947-955F-8FEA168D7DA1}"/>
                  </a:ext>
                </a:extLst>
              </p:cNvPr>
              <p:cNvCxnSpPr/>
              <p:nvPr/>
            </p:nvCxnSpPr>
            <p:spPr>
              <a:xfrm>
                <a:off x="6203639" y="2437667"/>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CE05279-8349-6B42-BBBC-2247CEAF4CD1}"/>
                  </a:ext>
                </a:extLst>
              </p:cNvPr>
              <p:cNvCxnSpPr/>
              <p:nvPr/>
            </p:nvCxnSpPr>
            <p:spPr>
              <a:xfrm>
                <a:off x="6203639" y="3681190"/>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Straight Arrow Connector 55">
                <a:extLst>
                  <a:ext uri="{FF2B5EF4-FFF2-40B4-BE49-F238E27FC236}">
                    <a16:creationId xmlns:a16="http://schemas.microsoft.com/office/drawing/2014/main" id="{054D5F4B-A9DF-414B-A437-E9D66864CFDE}"/>
                  </a:ext>
                </a:extLst>
              </p:cNvPr>
              <p:cNvCxnSpPr/>
              <p:nvPr/>
            </p:nvCxnSpPr>
            <p:spPr>
              <a:xfrm>
                <a:off x="6203639" y="4924713"/>
                <a:ext cx="630330" cy="0"/>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519" name="Group 518">
              <a:extLst>
                <a:ext uri="{FF2B5EF4-FFF2-40B4-BE49-F238E27FC236}">
                  <a16:creationId xmlns:a16="http://schemas.microsoft.com/office/drawing/2014/main" id="{4EDA5797-F29C-F345-BE40-41BD3203D1CD}"/>
                </a:ext>
              </a:extLst>
            </p:cNvPr>
            <p:cNvGrpSpPr/>
            <p:nvPr/>
          </p:nvGrpSpPr>
          <p:grpSpPr>
            <a:xfrm>
              <a:off x="4858471" y="1910444"/>
              <a:ext cx="990043" cy="3366141"/>
              <a:chOff x="4776249" y="1910444"/>
              <a:chExt cx="990043" cy="3366141"/>
            </a:xfrm>
          </p:grpSpPr>
          <p:pic>
            <p:nvPicPr>
              <p:cNvPr id="19" name="image14.png" descr="image14.png">
                <a:extLst>
                  <a:ext uri="{FF2B5EF4-FFF2-40B4-BE49-F238E27FC236}">
                    <a16:creationId xmlns:a16="http://schemas.microsoft.com/office/drawing/2014/main" id="{26BF24DD-6E7C-6743-ACDA-FB5ADA1607C7}"/>
                  </a:ext>
                </a:extLst>
              </p:cNvPr>
              <p:cNvPicPr>
                <a:picLocks noChangeAspect="1"/>
              </p:cNvPicPr>
              <p:nvPr/>
            </p:nvPicPr>
            <p:blipFill>
              <a:blip r:embed="rId6">
                <a:duotone>
                  <a:schemeClr val="accent4">
                    <a:shade val="45000"/>
                    <a:satMod val="135000"/>
                  </a:schemeClr>
                  <a:prstClr val="white"/>
                </a:duotone>
              </a:blip>
              <a:stretch>
                <a:fillRect/>
              </a:stretch>
            </p:blipFill>
            <p:spPr>
              <a:xfrm>
                <a:off x="4776249" y="3354252"/>
                <a:ext cx="990043" cy="565976"/>
              </a:xfrm>
              <a:prstGeom prst="rect">
                <a:avLst/>
              </a:prstGeom>
              <a:ln w="12700">
                <a:miter lim="400000"/>
              </a:ln>
            </p:spPr>
          </p:pic>
          <p:pic>
            <p:nvPicPr>
              <p:cNvPr id="20" name="image15.png" descr="image15.png">
                <a:extLst>
                  <a:ext uri="{FF2B5EF4-FFF2-40B4-BE49-F238E27FC236}">
                    <a16:creationId xmlns:a16="http://schemas.microsoft.com/office/drawing/2014/main" id="{EFE7690D-C531-7648-B054-2A24BACFFF61}"/>
                  </a:ext>
                </a:extLst>
              </p:cNvPr>
              <p:cNvPicPr>
                <a:picLocks noChangeAspect="1"/>
              </p:cNvPicPr>
              <p:nvPr/>
            </p:nvPicPr>
            <p:blipFill>
              <a:blip r:embed="rId7">
                <a:duotone>
                  <a:schemeClr val="accent4">
                    <a:shade val="45000"/>
                    <a:satMod val="135000"/>
                  </a:schemeClr>
                  <a:prstClr val="white"/>
                </a:duotone>
              </a:blip>
              <a:stretch>
                <a:fillRect/>
              </a:stretch>
            </p:blipFill>
            <p:spPr>
              <a:xfrm>
                <a:off x="4776249" y="4523326"/>
                <a:ext cx="990043" cy="753259"/>
              </a:xfrm>
              <a:prstGeom prst="rect">
                <a:avLst/>
              </a:prstGeom>
              <a:ln w="12700">
                <a:miter lim="400000"/>
              </a:ln>
            </p:spPr>
          </p:pic>
          <p:grpSp>
            <p:nvGrpSpPr>
              <p:cNvPr id="12" name="Group 11">
                <a:extLst>
                  <a:ext uri="{FF2B5EF4-FFF2-40B4-BE49-F238E27FC236}">
                    <a16:creationId xmlns:a16="http://schemas.microsoft.com/office/drawing/2014/main" id="{B574A6C2-419C-9D42-A38A-B27722C67A09}"/>
                  </a:ext>
                </a:extLst>
              </p:cNvPr>
              <p:cNvGrpSpPr/>
              <p:nvPr/>
            </p:nvGrpSpPr>
            <p:grpSpPr>
              <a:xfrm>
                <a:off x="4890516" y="1910444"/>
                <a:ext cx="761509" cy="989219"/>
                <a:chOff x="4963942" y="1910444"/>
                <a:chExt cx="761509" cy="989219"/>
              </a:xfrm>
            </p:grpSpPr>
            <p:pic>
              <p:nvPicPr>
                <p:cNvPr id="35" name="image16.png" descr="image16.png">
                  <a:extLst>
                    <a:ext uri="{FF2B5EF4-FFF2-40B4-BE49-F238E27FC236}">
                      <a16:creationId xmlns:a16="http://schemas.microsoft.com/office/drawing/2014/main" id="{7763565D-1D46-FD41-9AE0-65356A841B8F}"/>
                    </a:ext>
                  </a:extLst>
                </p:cNvPr>
                <p:cNvPicPr>
                  <a:picLocks noChangeAspect="1"/>
                </p:cNvPicPr>
                <p:nvPr/>
              </p:nvPicPr>
              <p:blipFill>
                <a:blip r:embed="rId5">
                  <a:duotone>
                    <a:schemeClr val="accent4">
                      <a:shade val="45000"/>
                      <a:satMod val="135000"/>
                    </a:schemeClr>
                    <a:prstClr val="white"/>
                  </a:duotone>
                </a:blip>
                <a:stretch>
                  <a:fillRect/>
                </a:stretch>
              </p:blipFill>
              <p:spPr>
                <a:xfrm>
                  <a:off x="4963942" y="1910444"/>
                  <a:ext cx="761509" cy="989219"/>
                </a:xfrm>
                <a:prstGeom prst="rect">
                  <a:avLst/>
                </a:prstGeom>
                <a:ln w="12700" cap="flat">
                  <a:noFill/>
                  <a:miter lim="400000"/>
                </a:ln>
                <a:effectLst/>
              </p:spPr>
            </p:pic>
            <p:sp>
              <p:nvSpPr>
                <p:cNvPr id="59" name="Shape 1036">
                  <a:extLst>
                    <a:ext uri="{FF2B5EF4-FFF2-40B4-BE49-F238E27FC236}">
                      <a16:creationId xmlns:a16="http://schemas.microsoft.com/office/drawing/2014/main" id="{1BF6D1EF-42D9-DC4C-AC90-826168D7755B}"/>
                    </a:ext>
                  </a:extLst>
                </p:cNvPr>
                <p:cNvSpPr/>
                <p:nvPr/>
              </p:nvSpPr>
              <p:spPr>
                <a:xfrm>
                  <a:off x="5022851" y="2248047"/>
                  <a:ext cx="637722" cy="286283"/>
                </a:xfrm>
                <a:prstGeom prst="ellipse">
                  <a:avLst/>
                </a:prstGeom>
                <a:noFill/>
                <a:ln w="76200" cap="flat">
                  <a:solidFill>
                    <a:srgbClr val="0098A2"/>
                  </a:solidFill>
                  <a:prstDash val="solid"/>
                  <a:miter lim="0"/>
                </a:ln>
                <a:effectLst/>
              </p:spPr>
              <p:txBody>
                <a:bodyPr wrap="square" lIns="45718" tIns="45718" rIns="45718" bIns="45718" numCol="1" anchor="ctr">
                  <a:noAutofit/>
                </a:bodyPr>
                <a:lstStyle/>
                <a:p>
                  <a:pPr algn="ctr" defTabSz="408519">
                    <a:defRPr sz="2500">
                      <a:solidFill>
                        <a:srgbClr val="000000"/>
                      </a:solidFill>
                    </a:defRPr>
                  </a:pPr>
                  <a:endParaRPr/>
                </a:p>
              </p:txBody>
            </p:sp>
          </p:grpSp>
        </p:grpSp>
        <p:grpSp>
          <p:nvGrpSpPr>
            <p:cNvPr id="518" name="Group 517">
              <a:extLst>
                <a:ext uri="{FF2B5EF4-FFF2-40B4-BE49-F238E27FC236}">
                  <a16:creationId xmlns:a16="http://schemas.microsoft.com/office/drawing/2014/main" id="{90FA59C8-971B-2946-922B-7B29EDDABDD5}"/>
                </a:ext>
              </a:extLst>
            </p:cNvPr>
            <p:cNvGrpSpPr/>
            <p:nvPr/>
          </p:nvGrpSpPr>
          <p:grpSpPr>
            <a:xfrm>
              <a:off x="7092799" y="1941101"/>
              <a:ext cx="990045" cy="3648222"/>
              <a:chOff x="7092799" y="1941101"/>
              <a:chExt cx="990045" cy="3648222"/>
            </a:xfrm>
          </p:grpSpPr>
          <p:grpSp>
            <p:nvGrpSpPr>
              <p:cNvPr id="516" name="Group 515">
                <a:extLst>
                  <a:ext uri="{FF2B5EF4-FFF2-40B4-BE49-F238E27FC236}">
                    <a16:creationId xmlns:a16="http://schemas.microsoft.com/office/drawing/2014/main" id="{5F954743-ABE9-5446-BD8A-69FD80964E80}"/>
                  </a:ext>
                </a:extLst>
              </p:cNvPr>
              <p:cNvGrpSpPr/>
              <p:nvPr/>
            </p:nvGrpSpPr>
            <p:grpSpPr>
              <a:xfrm>
                <a:off x="7092799" y="4523323"/>
                <a:ext cx="990045" cy="1066000"/>
                <a:chOff x="7255886" y="4523323"/>
                <a:chExt cx="990045" cy="1066000"/>
              </a:xfrm>
            </p:grpSpPr>
            <p:pic>
              <p:nvPicPr>
                <p:cNvPr id="22" name="image15.png" descr="image15.png">
                  <a:extLst>
                    <a:ext uri="{FF2B5EF4-FFF2-40B4-BE49-F238E27FC236}">
                      <a16:creationId xmlns:a16="http://schemas.microsoft.com/office/drawing/2014/main" id="{3679629A-8BD9-5142-A81C-06E69824D5CF}"/>
                    </a:ext>
                  </a:extLst>
                </p:cNvPr>
                <p:cNvPicPr>
                  <a:picLocks noChangeAspect="1"/>
                </p:cNvPicPr>
                <p:nvPr/>
              </p:nvPicPr>
              <p:blipFill>
                <a:blip r:embed="rId7">
                  <a:duotone>
                    <a:schemeClr val="accent4">
                      <a:shade val="45000"/>
                      <a:satMod val="135000"/>
                    </a:schemeClr>
                    <a:prstClr val="white"/>
                  </a:duotone>
                </a:blip>
                <a:stretch>
                  <a:fillRect/>
                </a:stretch>
              </p:blipFill>
              <p:spPr>
                <a:xfrm>
                  <a:off x="7255886" y="4523323"/>
                  <a:ext cx="990045" cy="753262"/>
                </a:xfrm>
                <a:prstGeom prst="rect">
                  <a:avLst/>
                </a:prstGeom>
                <a:ln w="12700" cap="flat">
                  <a:noFill/>
                  <a:miter lim="400000"/>
                </a:ln>
                <a:effectLst/>
              </p:spPr>
            </p:pic>
            <p:sp>
              <p:nvSpPr>
                <p:cNvPr id="23" name="Shape 1036">
                  <a:extLst>
                    <a:ext uri="{FF2B5EF4-FFF2-40B4-BE49-F238E27FC236}">
                      <a16:creationId xmlns:a16="http://schemas.microsoft.com/office/drawing/2014/main" id="{D4A4257E-531E-204D-B37E-CD0205F7153A}"/>
                    </a:ext>
                  </a:extLst>
                </p:cNvPr>
                <p:cNvSpPr/>
                <p:nvPr/>
              </p:nvSpPr>
              <p:spPr>
                <a:xfrm>
                  <a:off x="7564065" y="4744921"/>
                  <a:ext cx="637722" cy="286283"/>
                </a:xfrm>
                <a:prstGeom prst="ellipse">
                  <a:avLst/>
                </a:prstGeom>
                <a:noFill/>
                <a:ln w="76200" cap="flat">
                  <a:solidFill>
                    <a:srgbClr val="0098A2"/>
                  </a:solidFill>
                  <a:prstDash val="solid"/>
                  <a:miter lim="0"/>
                </a:ln>
                <a:effectLst/>
              </p:spPr>
              <p:txBody>
                <a:bodyPr wrap="square" lIns="45718" tIns="45718" rIns="45718" bIns="45718" numCol="1" anchor="ctr">
                  <a:noAutofit/>
                </a:bodyPr>
                <a:lstStyle/>
                <a:p>
                  <a:pPr algn="ctr" defTabSz="408519">
                    <a:defRPr sz="2500">
                      <a:solidFill>
                        <a:srgbClr val="000000"/>
                      </a:solidFill>
                    </a:defRPr>
                  </a:pPr>
                  <a:endParaRPr/>
                </a:p>
              </p:txBody>
            </p:sp>
            <p:cxnSp>
              <p:nvCxnSpPr>
                <p:cNvPr id="10" name="Straight Connector 9">
                  <a:extLst>
                    <a:ext uri="{FF2B5EF4-FFF2-40B4-BE49-F238E27FC236}">
                      <a16:creationId xmlns:a16="http://schemas.microsoft.com/office/drawing/2014/main" id="{2B185534-AFEA-4E47-A1E3-6667BE0853C5}"/>
                    </a:ext>
                  </a:extLst>
                </p:cNvPr>
                <p:cNvCxnSpPr/>
                <p:nvPr/>
              </p:nvCxnSpPr>
              <p:spPr>
                <a:xfrm>
                  <a:off x="7276280" y="5355773"/>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C9FC9CED-D517-BE48-90E4-CCF49EB154A8}"/>
                    </a:ext>
                  </a:extLst>
                </p:cNvPr>
                <p:cNvCxnSpPr/>
                <p:nvPr/>
              </p:nvCxnSpPr>
              <p:spPr>
                <a:xfrm>
                  <a:off x="7276280" y="5472548"/>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DCA592C8-BF91-3B41-9414-BA4E7AA554DB}"/>
                    </a:ext>
                  </a:extLst>
                </p:cNvPr>
                <p:cNvCxnSpPr>
                  <a:cxnSpLocks/>
                </p:cNvCxnSpPr>
                <p:nvPr/>
              </p:nvCxnSpPr>
              <p:spPr>
                <a:xfrm>
                  <a:off x="7647364" y="5589323"/>
                  <a:ext cx="574817"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515" name="Group 514">
                <a:extLst>
                  <a:ext uri="{FF2B5EF4-FFF2-40B4-BE49-F238E27FC236}">
                    <a16:creationId xmlns:a16="http://schemas.microsoft.com/office/drawing/2014/main" id="{55AD3B4E-7CB0-4747-9831-E805383A1186}"/>
                  </a:ext>
                </a:extLst>
              </p:cNvPr>
              <p:cNvGrpSpPr/>
              <p:nvPr/>
            </p:nvGrpSpPr>
            <p:grpSpPr>
              <a:xfrm>
                <a:off x="7137155" y="1941101"/>
                <a:ext cx="901333" cy="919037"/>
                <a:chOff x="7214895" y="1941101"/>
                <a:chExt cx="901333" cy="919037"/>
              </a:xfrm>
            </p:grpSpPr>
            <p:sp>
              <p:nvSpPr>
                <p:cNvPr id="13" name="Rectangle 12">
                  <a:extLst>
                    <a:ext uri="{FF2B5EF4-FFF2-40B4-BE49-F238E27FC236}">
                      <a16:creationId xmlns:a16="http://schemas.microsoft.com/office/drawing/2014/main" id="{5B37C5FA-8357-CF46-A169-33706E3BE2CB}"/>
                    </a:ext>
                  </a:extLst>
                </p:cNvPr>
                <p:cNvSpPr/>
                <p:nvPr/>
              </p:nvSpPr>
              <p:spPr>
                <a:xfrm>
                  <a:off x="7214895" y="2208522"/>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513" name="Group 512">
                  <a:extLst>
                    <a:ext uri="{FF2B5EF4-FFF2-40B4-BE49-F238E27FC236}">
                      <a16:creationId xmlns:a16="http://schemas.microsoft.com/office/drawing/2014/main" id="{674D6842-ED42-9649-9777-317082C83288}"/>
                    </a:ext>
                  </a:extLst>
                </p:cNvPr>
                <p:cNvGrpSpPr/>
                <p:nvPr/>
              </p:nvGrpSpPr>
              <p:grpSpPr>
                <a:xfrm>
                  <a:off x="7464612" y="1941101"/>
                  <a:ext cx="651616" cy="651616"/>
                  <a:chOff x="7423422" y="1941101"/>
                  <a:chExt cx="651616" cy="651616"/>
                </a:xfrm>
              </p:grpSpPr>
              <p:sp>
                <p:nvSpPr>
                  <p:cNvPr id="67" name="Rectangle 66">
                    <a:extLst>
                      <a:ext uri="{FF2B5EF4-FFF2-40B4-BE49-F238E27FC236}">
                        <a16:creationId xmlns:a16="http://schemas.microsoft.com/office/drawing/2014/main" id="{03AB7EF1-89FC-D94D-A82F-7FBB1929C3A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73" name="Straight Connector 72">
                    <a:extLst>
                      <a:ext uri="{FF2B5EF4-FFF2-40B4-BE49-F238E27FC236}">
                        <a16:creationId xmlns:a16="http://schemas.microsoft.com/office/drawing/2014/main" id="{211B6FD5-27B1-8846-AF6C-36B083AEB09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F4C6EA17-A79E-7C4E-B213-8489C208175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6" name="TextBox 75">
                    <a:extLst>
                      <a:ext uri="{FF2B5EF4-FFF2-40B4-BE49-F238E27FC236}">
                        <a16:creationId xmlns:a16="http://schemas.microsoft.com/office/drawing/2014/main" id="{723D2B72-BD4B-0C4E-8DFB-07E86EF1BFF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77" name="Straight Connector 76">
                    <a:extLst>
                      <a:ext uri="{FF2B5EF4-FFF2-40B4-BE49-F238E27FC236}">
                        <a16:creationId xmlns:a16="http://schemas.microsoft.com/office/drawing/2014/main" id="{D20DDBA6-2FD1-374F-8A95-F30C54EC49A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9C743DB8-1381-2E4F-8565-6BD3C97C98A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88C4802B-AB4A-624B-AD43-FD7EA4D360B8}"/>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grpSp>
            <p:nvGrpSpPr>
              <p:cNvPr id="514" name="Group 513">
                <a:extLst>
                  <a:ext uri="{FF2B5EF4-FFF2-40B4-BE49-F238E27FC236}">
                    <a16:creationId xmlns:a16="http://schemas.microsoft.com/office/drawing/2014/main" id="{0394A962-57D0-3E4C-90C4-1B9CE84DCD0D}"/>
                  </a:ext>
                </a:extLst>
              </p:cNvPr>
              <p:cNvGrpSpPr/>
              <p:nvPr/>
            </p:nvGrpSpPr>
            <p:grpSpPr>
              <a:xfrm>
                <a:off x="7137155" y="3176942"/>
                <a:ext cx="901333" cy="919037"/>
                <a:chOff x="7138804" y="3176942"/>
                <a:chExt cx="901333" cy="919037"/>
              </a:xfrm>
            </p:grpSpPr>
            <p:sp>
              <p:nvSpPr>
                <p:cNvPr id="85" name="Rectangle 84">
                  <a:extLst>
                    <a:ext uri="{FF2B5EF4-FFF2-40B4-BE49-F238E27FC236}">
                      <a16:creationId xmlns:a16="http://schemas.microsoft.com/office/drawing/2014/main" id="{6E6E0734-CEC4-E444-97E4-4EA6A8AB20F2}"/>
                    </a:ext>
                  </a:extLst>
                </p:cNvPr>
                <p:cNvSpPr/>
                <p:nvPr/>
              </p:nvSpPr>
              <p:spPr>
                <a:xfrm>
                  <a:off x="7138804" y="3444363"/>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86" name="Group 85">
                  <a:extLst>
                    <a:ext uri="{FF2B5EF4-FFF2-40B4-BE49-F238E27FC236}">
                      <a16:creationId xmlns:a16="http://schemas.microsoft.com/office/drawing/2014/main" id="{7A7FCF58-0BDD-CF4F-B32E-1D8D376D43A1}"/>
                    </a:ext>
                  </a:extLst>
                </p:cNvPr>
                <p:cNvGrpSpPr/>
                <p:nvPr/>
              </p:nvGrpSpPr>
              <p:grpSpPr>
                <a:xfrm>
                  <a:off x="7388521" y="3176942"/>
                  <a:ext cx="651616" cy="651616"/>
                  <a:chOff x="7423422" y="1941101"/>
                  <a:chExt cx="651616" cy="651616"/>
                </a:xfrm>
              </p:grpSpPr>
              <p:sp>
                <p:nvSpPr>
                  <p:cNvPr id="87" name="Rectangle 86">
                    <a:extLst>
                      <a:ext uri="{FF2B5EF4-FFF2-40B4-BE49-F238E27FC236}">
                        <a16:creationId xmlns:a16="http://schemas.microsoft.com/office/drawing/2014/main" id="{035CBBB0-F427-B944-9405-45C283B8E2D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AA66089-1D02-8046-8527-E73CD5CD6F2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F0333B1F-08A0-B045-8D07-5DC6FB18497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CEA381FC-5A8C-394C-8BE4-0F5BC47BE6C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91" name="Straight Connector 90">
                    <a:extLst>
                      <a:ext uri="{FF2B5EF4-FFF2-40B4-BE49-F238E27FC236}">
                        <a16:creationId xmlns:a16="http://schemas.microsoft.com/office/drawing/2014/main" id="{88EF6C7E-EEEC-8444-B48F-6A4F3C3AE585}"/>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1744DB44-793D-764C-A8FF-B62248D1C3A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6DEBE0FD-9D0C-8440-9B9C-0118C04C5E8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grpSp>
      </p:grpSp>
      <p:sp>
        <p:nvSpPr>
          <p:cNvPr id="51" name="What is innovation?:">
            <a:extLst>
              <a:ext uri="{FF2B5EF4-FFF2-40B4-BE49-F238E27FC236}">
                <a16:creationId xmlns:a16="http://schemas.microsoft.com/office/drawing/2014/main" id="{571E0243-8724-8747-979F-18F8C898E8E5}"/>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Tree>
    <p:extLst>
      <p:ext uri="{BB962C8B-B14F-4D97-AF65-F5344CB8AC3E}">
        <p14:creationId xmlns:p14="http://schemas.microsoft.com/office/powerpoint/2010/main" val="28336844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Line"/>
          <p:cNvSpPr/>
          <p:nvPr/>
        </p:nvSpPr>
        <p:spPr>
          <a:xfrm flipH="1">
            <a:off x="2264849" y="788171"/>
            <a:ext cx="1" cy="5417707"/>
          </a:xfrm>
          <a:prstGeom prst="line">
            <a:avLst/>
          </a:prstGeom>
          <a:ln>
            <a:solidFill>
              <a:srgbClr val="CCEAEC"/>
            </a:solidFill>
            <a:bevel/>
          </a:ln>
        </p:spPr>
        <p:txBody>
          <a:bodyPr lIns="45718" tIns="45718" rIns="45718" bIns="45718"/>
          <a:lstStyle/>
          <a:p>
            <a:pPr>
              <a:defRPr>
                <a:solidFill>
                  <a:srgbClr val="FFFFFF"/>
                </a:solidFill>
              </a:defRPr>
            </a:pPr>
            <a:endParaRPr/>
          </a:p>
        </p:txBody>
      </p:sp>
      <p:sp>
        <p:nvSpPr>
          <p:cNvPr id="15" name="What is design?">
            <a:extLst>
              <a:ext uri="{FF2B5EF4-FFF2-40B4-BE49-F238E27FC236}">
                <a16:creationId xmlns:a16="http://schemas.microsoft.com/office/drawing/2014/main" id="{14341766-7C8B-0545-B2C9-844123511BC2}"/>
              </a:ext>
            </a:extLst>
          </p:cNvPr>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lang="en-US" dirty="0"/>
              <a:t>Data Sharing</a:t>
            </a:r>
            <a:endParaRPr dirty="0"/>
          </a:p>
        </p:txBody>
      </p:sp>
      <p:grpSp>
        <p:nvGrpSpPr>
          <p:cNvPr id="516" name="Group 515">
            <a:extLst>
              <a:ext uri="{FF2B5EF4-FFF2-40B4-BE49-F238E27FC236}">
                <a16:creationId xmlns:a16="http://schemas.microsoft.com/office/drawing/2014/main" id="{5F954743-ABE9-5446-BD8A-69FD80964E80}"/>
              </a:ext>
            </a:extLst>
          </p:cNvPr>
          <p:cNvGrpSpPr/>
          <p:nvPr/>
        </p:nvGrpSpPr>
        <p:grpSpPr>
          <a:xfrm>
            <a:off x="6901068" y="4371346"/>
            <a:ext cx="947582" cy="1020279"/>
            <a:chOff x="7255886" y="4523323"/>
            <a:chExt cx="990045" cy="1066000"/>
          </a:xfrm>
        </p:grpSpPr>
        <p:pic>
          <p:nvPicPr>
            <p:cNvPr id="22" name="image15.png" descr="image15.png">
              <a:extLst>
                <a:ext uri="{FF2B5EF4-FFF2-40B4-BE49-F238E27FC236}">
                  <a16:creationId xmlns:a16="http://schemas.microsoft.com/office/drawing/2014/main" id="{3679629A-8BD9-5142-A81C-06E69824D5CF}"/>
                </a:ext>
              </a:extLst>
            </p:cNvPr>
            <p:cNvPicPr>
              <a:picLocks noChangeAspect="1"/>
            </p:cNvPicPr>
            <p:nvPr/>
          </p:nvPicPr>
          <p:blipFill>
            <a:blip r:embed="rId3">
              <a:duotone>
                <a:schemeClr val="accent4">
                  <a:shade val="45000"/>
                  <a:satMod val="135000"/>
                </a:schemeClr>
                <a:prstClr val="white"/>
              </a:duotone>
            </a:blip>
            <a:stretch>
              <a:fillRect/>
            </a:stretch>
          </p:blipFill>
          <p:spPr>
            <a:xfrm>
              <a:off x="7255886" y="4523323"/>
              <a:ext cx="990045" cy="753262"/>
            </a:xfrm>
            <a:prstGeom prst="rect">
              <a:avLst/>
            </a:prstGeom>
            <a:ln w="12700" cap="flat">
              <a:noFill/>
              <a:miter lim="400000"/>
            </a:ln>
            <a:effectLst/>
          </p:spPr>
        </p:pic>
        <p:sp>
          <p:nvSpPr>
            <p:cNvPr id="23" name="Shape 1036">
              <a:extLst>
                <a:ext uri="{FF2B5EF4-FFF2-40B4-BE49-F238E27FC236}">
                  <a16:creationId xmlns:a16="http://schemas.microsoft.com/office/drawing/2014/main" id="{D4A4257E-531E-204D-B37E-CD0205F7153A}"/>
                </a:ext>
              </a:extLst>
            </p:cNvPr>
            <p:cNvSpPr/>
            <p:nvPr/>
          </p:nvSpPr>
          <p:spPr>
            <a:xfrm>
              <a:off x="7564065" y="4744921"/>
              <a:ext cx="637722" cy="286283"/>
            </a:xfrm>
            <a:prstGeom prst="ellipse">
              <a:avLst/>
            </a:prstGeom>
            <a:noFill/>
            <a:ln w="76200" cap="flat">
              <a:solidFill>
                <a:srgbClr val="0098A2"/>
              </a:solidFill>
              <a:prstDash val="solid"/>
              <a:miter lim="0"/>
            </a:ln>
            <a:effectLst/>
          </p:spPr>
          <p:txBody>
            <a:bodyPr wrap="square" lIns="45718" tIns="45718" rIns="45718" bIns="45718" numCol="1" anchor="ctr">
              <a:noAutofit/>
            </a:bodyPr>
            <a:lstStyle/>
            <a:p>
              <a:pPr algn="ctr" defTabSz="408519">
                <a:defRPr sz="2500">
                  <a:solidFill>
                    <a:srgbClr val="000000"/>
                  </a:solidFill>
                </a:defRPr>
              </a:pPr>
              <a:endParaRPr/>
            </a:p>
          </p:txBody>
        </p:sp>
        <p:cxnSp>
          <p:nvCxnSpPr>
            <p:cNvPr id="10" name="Straight Connector 9">
              <a:extLst>
                <a:ext uri="{FF2B5EF4-FFF2-40B4-BE49-F238E27FC236}">
                  <a16:creationId xmlns:a16="http://schemas.microsoft.com/office/drawing/2014/main" id="{2B185534-AFEA-4E47-A1E3-6667BE0853C5}"/>
                </a:ext>
              </a:extLst>
            </p:cNvPr>
            <p:cNvCxnSpPr/>
            <p:nvPr/>
          </p:nvCxnSpPr>
          <p:spPr>
            <a:xfrm>
              <a:off x="7276280" y="5355773"/>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Straight Connector 61">
              <a:extLst>
                <a:ext uri="{FF2B5EF4-FFF2-40B4-BE49-F238E27FC236}">
                  <a16:creationId xmlns:a16="http://schemas.microsoft.com/office/drawing/2014/main" id="{C9FC9CED-D517-BE48-90E4-CCF49EB154A8}"/>
                </a:ext>
              </a:extLst>
            </p:cNvPr>
            <p:cNvCxnSpPr/>
            <p:nvPr/>
          </p:nvCxnSpPr>
          <p:spPr>
            <a:xfrm>
              <a:off x="7276280" y="5472548"/>
              <a:ext cx="945901"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Straight Connector 62">
              <a:extLst>
                <a:ext uri="{FF2B5EF4-FFF2-40B4-BE49-F238E27FC236}">
                  <a16:creationId xmlns:a16="http://schemas.microsoft.com/office/drawing/2014/main" id="{DCA592C8-BF91-3B41-9414-BA4E7AA554DB}"/>
                </a:ext>
              </a:extLst>
            </p:cNvPr>
            <p:cNvCxnSpPr>
              <a:cxnSpLocks/>
            </p:cNvCxnSpPr>
            <p:nvPr/>
          </p:nvCxnSpPr>
          <p:spPr>
            <a:xfrm>
              <a:off x="7647364" y="5589323"/>
              <a:ext cx="574817" cy="0"/>
            </a:xfrm>
            <a:prstGeom prst="line">
              <a:avLst/>
            </a:prstGeom>
            <a:noFill/>
            <a:ln w="63500" cap="rnd">
              <a:solidFill>
                <a:srgbClr val="0098A2"/>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515" name="Group 514">
            <a:extLst>
              <a:ext uri="{FF2B5EF4-FFF2-40B4-BE49-F238E27FC236}">
                <a16:creationId xmlns:a16="http://schemas.microsoft.com/office/drawing/2014/main" id="{55AD3B4E-7CB0-4747-9831-E805383A1186}"/>
              </a:ext>
            </a:extLst>
          </p:cNvPr>
          <p:cNvGrpSpPr/>
          <p:nvPr/>
        </p:nvGrpSpPr>
        <p:grpSpPr>
          <a:xfrm>
            <a:off x="3612344" y="4503602"/>
            <a:ext cx="862675" cy="879620"/>
            <a:chOff x="7214895" y="1941101"/>
            <a:chExt cx="901333" cy="919037"/>
          </a:xfrm>
        </p:grpSpPr>
        <p:sp>
          <p:nvSpPr>
            <p:cNvPr id="13" name="Rectangle 12">
              <a:extLst>
                <a:ext uri="{FF2B5EF4-FFF2-40B4-BE49-F238E27FC236}">
                  <a16:creationId xmlns:a16="http://schemas.microsoft.com/office/drawing/2014/main" id="{5B37C5FA-8357-CF46-A169-33706E3BE2CB}"/>
                </a:ext>
              </a:extLst>
            </p:cNvPr>
            <p:cNvSpPr/>
            <p:nvPr/>
          </p:nvSpPr>
          <p:spPr>
            <a:xfrm>
              <a:off x="7214895" y="2208522"/>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513" name="Group 512">
              <a:extLst>
                <a:ext uri="{FF2B5EF4-FFF2-40B4-BE49-F238E27FC236}">
                  <a16:creationId xmlns:a16="http://schemas.microsoft.com/office/drawing/2014/main" id="{674D6842-ED42-9649-9777-317082C83288}"/>
                </a:ext>
              </a:extLst>
            </p:cNvPr>
            <p:cNvGrpSpPr/>
            <p:nvPr/>
          </p:nvGrpSpPr>
          <p:grpSpPr>
            <a:xfrm>
              <a:off x="7464612" y="1941101"/>
              <a:ext cx="651616" cy="651616"/>
              <a:chOff x="7423422" y="1941101"/>
              <a:chExt cx="651616" cy="651616"/>
            </a:xfrm>
          </p:grpSpPr>
          <p:sp>
            <p:nvSpPr>
              <p:cNvPr id="67" name="Rectangle 66">
                <a:extLst>
                  <a:ext uri="{FF2B5EF4-FFF2-40B4-BE49-F238E27FC236}">
                    <a16:creationId xmlns:a16="http://schemas.microsoft.com/office/drawing/2014/main" id="{03AB7EF1-89FC-D94D-A82F-7FBB1929C3A5}"/>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73" name="Straight Connector 72">
                <a:extLst>
                  <a:ext uri="{FF2B5EF4-FFF2-40B4-BE49-F238E27FC236}">
                    <a16:creationId xmlns:a16="http://schemas.microsoft.com/office/drawing/2014/main" id="{211B6FD5-27B1-8846-AF6C-36B083AEB09C}"/>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68" name="Straight Connector 67">
                <a:extLst>
                  <a:ext uri="{FF2B5EF4-FFF2-40B4-BE49-F238E27FC236}">
                    <a16:creationId xmlns:a16="http://schemas.microsoft.com/office/drawing/2014/main" id="{F4C6EA17-A79E-7C4E-B213-8489C2081757}"/>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76" name="TextBox 75">
                <a:extLst>
                  <a:ext uri="{FF2B5EF4-FFF2-40B4-BE49-F238E27FC236}">
                    <a16:creationId xmlns:a16="http://schemas.microsoft.com/office/drawing/2014/main" id="{723D2B72-BD4B-0C4E-8DFB-07E86EF1BFF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77" name="Straight Connector 76">
                <a:extLst>
                  <a:ext uri="{FF2B5EF4-FFF2-40B4-BE49-F238E27FC236}">
                    <a16:creationId xmlns:a16="http://schemas.microsoft.com/office/drawing/2014/main" id="{D20DDBA6-2FD1-374F-8A95-F30C54EC49A4}"/>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1" name="Straight Connector 80">
                <a:extLst>
                  <a:ext uri="{FF2B5EF4-FFF2-40B4-BE49-F238E27FC236}">
                    <a16:creationId xmlns:a16="http://schemas.microsoft.com/office/drawing/2014/main" id="{9C743DB8-1381-2E4F-8565-6BD3C97C98AF}"/>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82" name="TextBox 81">
                <a:extLst>
                  <a:ext uri="{FF2B5EF4-FFF2-40B4-BE49-F238E27FC236}">
                    <a16:creationId xmlns:a16="http://schemas.microsoft.com/office/drawing/2014/main" id="{88C4802B-AB4A-624B-AD43-FD7EA4D360B8}"/>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grpSp>
        <p:nvGrpSpPr>
          <p:cNvPr id="3" name="Group 2">
            <a:extLst>
              <a:ext uri="{FF2B5EF4-FFF2-40B4-BE49-F238E27FC236}">
                <a16:creationId xmlns:a16="http://schemas.microsoft.com/office/drawing/2014/main" id="{6B973B26-CF1B-9F42-BFA4-2A08C0157A25}"/>
              </a:ext>
            </a:extLst>
          </p:cNvPr>
          <p:cNvGrpSpPr/>
          <p:nvPr/>
        </p:nvGrpSpPr>
        <p:grpSpPr>
          <a:xfrm>
            <a:off x="5256706" y="4515859"/>
            <a:ext cx="862675" cy="879620"/>
            <a:chOff x="5233556" y="4551531"/>
            <a:chExt cx="862675" cy="879620"/>
          </a:xfrm>
        </p:grpSpPr>
        <p:sp>
          <p:nvSpPr>
            <p:cNvPr id="85" name="Rectangle 84">
              <a:extLst>
                <a:ext uri="{FF2B5EF4-FFF2-40B4-BE49-F238E27FC236}">
                  <a16:creationId xmlns:a16="http://schemas.microsoft.com/office/drawing/2014/main" id="{6E6E0734-CEC4-E444-97E4-4EA6A8AB20F2}"/>
                </a:ext>
              </a:extLst>
            </p:cNvPr>
            <p:cNvSpPr/>
            <p:nvPr/>
          </p:nvSpPr>
          <p:spPr>
            <a:xfrm>
              <a:off x="5233556" y="4807482"/>
              <a:ext cx="623668" cy="623669"/>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grpSp>
          <p:nvGrpSpPr>
            <p:cNvPr id="86" name="Group 85">
              <a:extLst>
                <a:ext uri="{FF2B5EF4-FFF2-40B4-BE49-F238E27FC236}">
                  <a16:creationId xmlns:a16="http://schemas.microsoft.com/office/drawing/2014/main" id="{7A7FCF58-0BDD-CF4F-B32E-1D8D376D43A1}"/>
                </a:ext>
              </a:extLst>
            </p:cNvPr>
            <p:cNvGrpSpPr/>
            <p:nvPr/>
          </p:nvGrpSpPr>
          <p:grpSpPr>
            <a:xfrm>
              <a:off x="5472563" y="4551531"/>
              <a:ext cx="623668" cy="623669"/>
              <a:chOff x="7423422" y="1941101"/>
              <a:chExt cx="651616" cy="651616"/>
            </a:xfrm>
          </p:grpSpPr>
          <p:sp>
            <p:nvSpPr>
              <p:cNvPr id="87" name="Rectangle 86">
                <a:extLst>
                  <a:ext uri="{FF2B5EF4-FFF2-40B4-BE49-F238E27FC236}">
                    <a16:creationId xmlns:a16="http://schemas.microsoft.com/office/drawing/2014/main" id="{035CBBB0-F427-B944-9405-45C283B8E2D0}"/>
                  </a:ext>
                </a:extLst>
              </p:cNvPr>
              <p:cNvSpPr/>
              <p:nvPr/>
            </p:nvSpPr>
            <p:spPr>
              <a:xfrm>
                <a:off x="7423422" y="1941101"/>
                <a:ext cx="651616" cy="651616"/>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AA66089-1D02-8046-8527-E73CD5CD6F29}"/>
                  </a:ext>
                </a:extLst>
              </p:cNvPr>
              <p:cNvCxnSpPr>
                <a:cxnSpLocks/>
              </p:cNvCxnSpPr>
              <p:nvPr/>
            </p:nvCxnSpPr>
            <p:spPr>
              <a:xfrm>
                <a:off x="7564065" y="2190026"/>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89" name="Straight Connector 88">
                <a:extLst>
                  <a:ext uri="{FF2B5EF4-FFF2-40B4-BE49-F238E27FC236}">
                    <a16:creationId xmlns:a16="http://schemas.microsoft.com/office/drawing/2014/main" id="{F0333B1F-08A0-B045-8D07-5DC6FB18497B}"/>
                  </a:ext>
                </a:extLst>
              </p:cNvPr>
              <p:cNvCxnSpPr>
                <a:cxnSpLocks/>
              </p:cNvCxnSpPr>
              <p:nvPr/>
            </p:nvCxnSpPr>
            <p:spPr>
              <a:xfrm>
                <a:off x="7657874" y="2084123"/>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CEA381FC-5A8C-394C-8BE4-0F5BC47BE6CA}"/>
                  </a:ext>
                </a:extLst>
              </p:cNvPr>
              <p:cNvSpPr txBox="1"/>
              <p:nvPr/>
            </p:nvSpPr>
            <p:spPr>
              <a:xfrm>
                <a:off x="7474869" y="195390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cxnSp>
            <p:nvCxnSpPr>
              <p:cNvPr id="91" name="Straight Connector 90">
                <a:extLst>
                  <a:ext uri="{FF2B5EF4-FFF2-40B4-BE49-F238E27FC236}">
                    <a16:creationId xmlns:a16="http://schemas.microsoft.com/office/drawing/2014/main" id="{88EF6C7E-EEEC-8444-B48F-6A4F3C3AE585}"/>
                  </a:ext>
                </a:extLst>
              </p:cNvPr>
              <p:cNvCxnSpPr>
                <a:cxnSpLocks/>
              </p:cNvCxnSpPr>
              <p:nvPr/>
            </p:nvCxnSpPr>
            <p:spPr>
              <a:xfrm>
                <a:off x="7564065" y="2295929"/>
                <a:ext cx="381217"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1744DB44-793D-764C-A8FF-B62248D1C3A2}"/>
                  </a:ext>
                </a:extLst>
              </p:cNvPr>
              <p:cNvCxnSpPr>
                <a:cxnSpLocks/>
              </p:cNvCxnSpPr>
              <p:nvPr/>
            </p:nvCxnSpPr>
            <p:spPr>
              <a:xfrm rot="10800000">
                <a:off x="7564206" y="2401831"/>
                <a:ext cx="287408" cy="0"/>
              </a:xfrm>
              <a:prstGeom prst="line">
                <a:avLst/>
              </a:prstGeom>
              <a:noFill/>
              <a:ln w="63500" cap="rnd">
                <a:solidFill>
                  <a:srgbClr val="0098A2"/>
                </a:solidFill>
                <a:prstDash val="solid"/>
                <a:round/>
              </a:ln>
              <a:effectLst/>
              <a:sp3d/>
            </p:spPr>
            <p:style>
              <a:lnRef idx="0">
                <a:scrgbClr r="0" g="0" b="0"/>
              </a:lnRef>
              <a:fillRef idx="0">
                <a:scrgbClr r="0" g="0" b="0"/>
              </a:fillRef>
              <a:effectRef idx="0">
                <a:scrgbClr r="0" g="0" b="0"/>
              </a:effectRef>
              <a:fontRef idx="none"/>
            </p:style>
          </p:cxnSp>
          <p:sp>
            <p:nvSpPr>
              <p:cNvPr id="93" name="TextBox 92">
                <a:extLst>
                  <a:ext uri="{FF2B5EF4-FFF2-40B4-BE49-F238E27FC236}">
                    <a16:creationId xmlns:a16="http://schemas.microsoft.com/office/drawing/2014/main" id="{6DEBE0FD-9D0C-8440-9B9C-0118C04C5E84}"/>
                  </a:ext>
                </a:extLst>
              </p:cNvPr>
              <p:cNvSpPr txBox="1"/>
              <p:nvPr/>
            </p:nvSpPr>
            <p:spPr>
              <a:xfrm rot="10800000">
                <a:off x="7846359" y="2279727"/>
                <a:ext cx="188260" cy="25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rgbClr val="0098A2"/>
                    </a:solidFill>
                    <a:effectLst/>
                    <a:uFillTx/>
                    <a:latin typeface="Helvetica" pitchFamily="2" charset="0"/>
                    <a:sym typeface="Arial"/>
                  </a:rPr>
                  <a:t>“</a:t>
                </a:r>
              </a:p>
            </p:txBody>
          </p:sp>
        </p:grpSp>
      </p:grpSp>
      <p:sp>
        <p:nvSpPr>
          <p:cNvPr id="51" name="What is innovation?:">
            <a:extLst>
              <a:ext uri="{FF2B5EF4-FFF2-40B4-BE49-F238E27FC236}">
                <a16:creationId xmlns:a16="http://schemas.microsoft.com/office/drawing/2014/main" id="{571E0243-8724-8747-979F-18F8C898E8E5}"/>
              </a:ext>
            </a:extLst>
          </p:cNvPr>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pPr>
              <a:defRPr b="1">
                <a:solidFill>
                  <a:srgbClr val="FAA61A"/>
                </a:solidFill>
                <a:latin typeface="+mn-lt"/>
                <a:ea typeface="+mn-ea"/>
                <a:cs typeface="+mn-cs"/>
                <a:sym typeface="Helvetica"/>
              </a:defRPr>
            </a:pPr>
            <a:r>
              <a:rPr lang="en-US" dirty="0"/>
              <a:t>Insight Synthesis</a:t>
            </a:r>
          </a:p>
        </p:txBody>
      </p:sp>
      <p:sp>
        <p:nvSpPr>
          <p:cNvPr id="57" name="Rectangle 56">
            <a:extLst>
              <a:ext uri="{FF2B5EF4-FFF2-40B4-BE49-F238E27FC236}">
                <a16:creationId xmlns:a16="http://schemas.microsoft.com/office/drawing/2014/main" id="{081AD41B-26A3-8A4E-89E3-1B83559EC183}"/>
              </a:ext>
            </a:extLst>
          </p:cNvPr>
          <p:cNvSpPr/>
          <p:nvPr/>
        </p:nvSpPr>
        <p:spPr>
          <a:xfrm>
            <a:off x="3612344" y="2027084"/>
            <a:ext cx="4236299" cy="1416429"/>
          </a:xfrm>
          <a:prstGeom prst="rect">
            <a:avLst/>
          </a:prstGeom>
          <a:solidFill>
            <a:srgbClr val="303030"/>
          </a:solidFill>
          <a:ln w="69850" cap="flat">
            <a:solidFill>
              <a:srgbClr val="FAA619"/>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Helvetica" pitchFamily="2" charset="0"/>
                <a:sym typeface="Arial"/>
              </a:rPr>
              <a:t>WALL</a:t>
            </a:r>
          </a:p>
        </p:txBody>
      </p:sp>
      <p:cxnSp>
        <p:nvCxnSpPr>
          <p:cNvPr id="54" name="Straight Arrow Connector 53">
            <a:extLst>
              <a:ext uri="{FF2B5EF4-FFF2-40B4-BE49-F238E27FC236}">
                <a16:creationId xmlns:a16="http://schemas.microsoft.com/office/drawing/2014/main" id="{722D4E97-39AB-E947-955F-8FEA168D7DA1}"/>
              </a:ext>
            </a:extLst>
          </p:cNvPr>
          <p:cNvCxnSpPr>
            <a:cxnSpLocks/>
          </p:cNvCxnSpPr>
          <p:nvPr/>
        </p:nvCxnSpPr>
        <p:spPr>
          <a:xfrm flipV="1">
            <a:off x="4041212" y="3072213"/>
            <a:ext cx="623388" cy="1153478"/>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Straight Arrow Connector 54">
            <a:extLst>
              <a:ext uri="{FF2B5EF4-FFF2-40B4-BE49-F238E27FC236}">
                <a16:creationId xmlns:a16="http://schemas.microsoft.com/office/drawing/2014/main" id="{3CE05279-8349-6B42-BBBC-2247CEAF4CD1}"/>
              </a:ext>
            </a:extLst>
          </p:cNvPr>
          <p:cNvCxnSpPr>
            <a:cxnSpLocks/>
          </p:cNvCxnSpPr>
          <p:nvPr/>
        </p:nvCxnSpPr>
        <p:spPr>
          <a:xfrm flipV="1">
            <a:off x="5730493" y="3072213"/>
            <a:ext cx="0" cy="1153479"/>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a:extLst>
              <a:ext uri="{FF2B5EF4-FFF2-40B4-BE49-F238E27FC236}">
                <a16:creationId xmlns:a16="http://schemas.microsoft.com/office/drawing/2014/main" id="{E8F63A37-EC25-7E49-A24D-4160CEADA372}"/>
              </a:ext>
            </a:extLst>
          </p:cNvPr>
          <p:cNvCxnSpPr>
            <a:cxnSpLocks/>
          </p:cNvCxnSpPr>
          <p:nvPr/>
        </p:nvCxnSpPr>
        <p:spPr>
          <a:xfrm flipH="1" flipV="1">
            <a:off x="6796387" y="3072213"/>
            <a:ext cx="623388" cy="1153478"/>
          </a:xfrm>
          <a:prstGeom prst="straightConnector1">
            <a:avLst/>
          </a:prstGeom>
          <a:noFill/>
          <a:ln w="38100" cap="flat">
            <a:solidFill>
              <a:srgbClr val="FAA619"/>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9F55DD0A-D619-EA4D-B34E-EEF44F9E6392}"/>
              </a:ext>
            </a:extLst>
          </p:cNvPr>
          <p:cNvSpPr txBox="1"/>
          <p:nvPr/>
        </p:nvSpPr>
        <p:spPr>
          <a:xfrm>
            <a:off x="3506985" y="5553437"/>
            <a:ext cx="95795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Helvetica" pitchFamily="2" charset="0"/>
                <a:sym typeface="Arial"/>
              </a:rPr>
              <a:t>Quotations</a:t>
            </a:r>
          </a:p>
        </p:txBody>
      </p:sp>
      <p:sp>
        <p:nvSpPr>
          <p:cNvPr id="61" name="TextBox 60">
            <a:extLst>
              <a:ext uri="{FF2B5EF4-FFF2-40B4-BE49-F238E27FC236}">
                <a16:creationId xmlns:a16="http://schemas.microsoft.com/office/drawing/2014/main" id="{54E62448-BA55-854D-99EB-0B31DCE459CA}"/>
              </a:ext>
            </a:extLst>
          </p:cNvPr>
          <p:cNvSpPr txBox="1"/>
          <p:nvPr/>
        </p:nvSpPr>
        <p:spPr>
          <a:xfrm>
            <a:off x="5068783" y="5532069"/>
            <a:ext cx="114710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Helvetica" pitchFamily="2" charset="0"/>
                <a:sym typeface="Arial"/>
              </a:rPr>
              <a:t>Observations</a:t>
            </a:r>
          </a:p>
        </p:txBody>
      </p:sp>
      <p:sp>
        <p:nvSpPr>
          <p:cNvPr id="64" name="TextBox 63">
            <a:extLst>
              <a:ext uri="{FF2B5EF4-FFF2-40B4-BE49-F238E27FC236}">
                <a16:creationId xmlns:a16="http://schemas.microsoft.com/office/drawing/2014/main" id="{5B7A726F-0376-A641-87DA-0AB5D19FBD96}"/>
              </a:ext>
            </a:extLst>
          </p:cNvPr>
          <p:cNvSpPr txBox="1"/>
          <p:nvPr/>
        </p:nvSpPr>
        <p:spPr>
          <a:xfrm>
            <a:off x="6819736" y="5532069"/>
            <a:ext cx="11070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FFFFFF"/>
                </a:solidFill>
                <a:effectLst/>
                <a:uFillTx/>
                <a:latin typeface="Helvetica" pitchFamily="2" charset="0"/>
                <a:sym typeface="Arial"/>
              </a:rPr>
              <a:t>Photographs</a:t>
            </a:r>
          </a:p>
        </p:txBody>
      </p:sp>
    </p:spTree>
    <p:extLst>
      <p:ext uri="{BB962C8B-B14F-4D97-AF65-F5344CB8AC3E}">
        <p14:creationId xmlns:p14="http://schemas.microsoft.com/office/powerpoint/2010/main" val="1789701402"/>
      </p:ext>
    </p:extLst>
  </p:cSld>
  <p:clrMapOvr>
    <a:masterClrMapping/>
  </p:clrMapOvr>
  <p:transition spd="med"/>
</p:sld>
</file>

<file path=ppt/theme/theme1.xml><?xml version="1.0" encoding="utf-8"?>
<a:theme xmlns:a="http://schemas.openxmlformats.org/drawingml/2006/main" name="simple-dark-2">
  <a:themeElements>
    <a:clrScheme name="simple-dark-2">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dark-2">
  <a:themeElements>
    <a:clrScheme name="simple-dark-2">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26239</TotalTime>
  <Words>2310</Words>
  <Application>Microsoft Office PowerPoint</Application>
  <PresentationFormat>On-screen Show (4:3)</PresentationFormat>
  <Paragraphs>537</Paragraphs>
  <Slides>66</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Helvetica</vt:lpstr>
      <vt:lpstr>Helvetica Neue</vt:lpstr>
      <vt:lpstr>simple-dark-2</vt:lpstr>
      <vt:lpstr>Fundamentals of Human-Centered Design</vt:lpstr>
      <vt:lpstr>Regroup:  Reconnect + Review</vt:lpstr>
      <vt:lpstr>Welcome to Day 2!     How’s everyone doing?</vt:lpstr>
      <vt:lpstr>Day 2 Agenda</vt:lpstr>
      <vt:lpstr>UNDERSTAND:  Insight Synthesis</vt:lpstr>
      <vt:lpstr>HCD Process Revisited </vt:lpstr>
      <vt:lpstr>Insight Synthesis: A Definition  The process of uncovering the meaning behind data collected about people’s needs.</vt:lpstr>
      <vt:lpstr>Data Processing</vt:lpstr>
      <vt:lpstr>Data Sharing</vt:lpstr>
      <vt:lpstr>USAJobs Synthesis</vt:lpstr>
      <vt:lpstr>USAJobs Synthesis: Step 2</vt:lpstr>
      <vt:lpstr>USAJobs Synthesis: Step 2</vt:lpstr>
      <vt:lpstr>USAJobs Synthesis: Step 3</vt:lpstr>
      <vt:lpstr>USAJobs Synthesis</vt:lpstr>
      <vt:lpstr>Synthesis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single phrase that exhibits a deeper understanding of a person, a thing, or situation and embodies opportunities for design.   </vt:lpstr>
      <vt:lpstr>PowerPoint Presentation</vt:lpstr>
      <vt:lpstr>Break</vt:lpstr>
      <vt:lpstr>ENVISION: Idea Generation</vt:lpstr>
      <vt:lpstr>HCD Process Check-In </vt:lpstr>
      <vt:lpstr>Ideation: A Definition  Ideation is the creative process of generating, developing, and communicating new ideas within  a design framework.</vt:lpstr>
      <vt:lpstr>The Spirit and Mindset of Ideation</vt:lpstr>
      <vt:lpstr>Articulating Insights as Questions for Ideation</vt:lpstr>
      <vt:lpstr>Articulating Insights as Questions for Ideation</vt:lpstr>
      <vt:lpstr>Articulating Insights as Questions for Ideation</vt:lpstr>
      <vt:lpstr>Articulating Insights as Questions for Ideation</vt:lpstr>
      <vt:lpstr>Articulating Insights as Questions for Ideation</vt:lpstr>
      <vt:lpstr>Ideation Process</vt:lpstr>
      <vt:lpstr>Ideation Process</vt:lpstr>
      <vt:lpstr>Ideation Process</vt:lpstr>
      <vt:lpstr>Lunch</vt:lpstr>
      <vt:lpstr>ENVISION: Prioritizing Ideas</vt:lpstr>
      <vt:lpstr>PowerPoint Presentation</vt:lpstr>
      <vt:lpstr>PowerPoint Presentation</vt:lpstr>
      <vt:lpstr>PowerPoint Presentation</vt:lpstr>
      <vt:lpstr>ENVISION:  Visualizing Concepts</vt:lpstr>
      <vt:lpstr>Concept Sketch</vt:lpstr>
      <vt:lpstr>Concept Poster</vt:lpstr>
      <vt:lpstr>Break</vt:lpstr>
      <vt:lpstr>PROTOTYPE: Learning by Making</vt:lpstr>
      <vt:lpstr>HCD Process Check-In </vt:lpstr>
      <vt:lpstr>Prototype: A Definition   A first simple model, draft, or version of a design or an idea that tests a concept or process in the real world.</vt:lpstr>
      <vt:lpstr>Why to Prototype?</vt:lpstr>
      <vt:lpstr>How to Prototype?</vt:lpstr>
      <vt:lpstr>How to Prototype?</vt:lpstr>
      <vt:lpstr>Prototyping Examples: Physical Models + Mockups</vt:lpstr>
      <vt:lpstr>Prototyping Examples: Paper Prototypes</vt:lpstr>
      <vt:lpstr>Prototyping Examples: Storyboards + Journeys</vt:lpstr>
      <vt:lpstr>Prototyping Examples: Experience Models + Maps</vt:lpstr>
      <vt:lpstr>Prototyping Examples: Performance + Roleplay</vt:lpstr>
      <vt:lpstr>Prototyping Examples: Video + Animation</vt:lpstr>
      <vt:lpstr>Prototyping Examples: Mine Kafon</vt:lpstr>
      <vt:lpstr>Time to build your own!</vt:lpstr>
      <vt:lpstr>PowerPoint Presentation</vt:lpstr>
      <vt:lpstr>Reflect: Debrief + Preview</vt:lpstr>
      <vt:lpstr>Daily Debrief</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Human-Centered Design</dc:title>
  <dc:creator>Corcoran de Castillo, Blair A.</dc:creator>
  <cp:lastModifiedBy>Gorman, Peter</cp:lastModifiedBy>
  <cp:revision>320</cp:revision>
  <cp:lastPrinted>2019-09-18T16:13:14Z</cp:lastPrinted>
  <dcterms:modified xsi:type="dcterms:W3CDTF">2020-02-24T16:29:51Z</dcterms:modified>
</cp:coreProperties>
</file>